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77" r:id="rId2"/>
    <p:sldId id="421" r:id="rId3"/>
    <p:sldId id="285" r:id="rId4"/>
    <p:sldId id="382" r:id="rId5"/>
    <p:sldId id="319" r:id="rId6"/>
    <p:sldId id="442" r:id="rId7"/>
    <p:sldId id="445" r:id="rId8"/>
    <p:sldId id="446" r:id="rId9"/>
    <p:sldId id="447" r:id="rId10"/>
    <p:sldId id="413" r:id="rId11"/>
    <p:sldId id="408" r:id="rId12"/>
    <p:sldId id="409" r:id="rId13"/>
    <p:sldId id="410" r:id="rId14"/>
    <p:sldId id="415" r:id="rId15"/>
    <p:sldId id="439" r:id="rId16"/>
    <p:sldId id="441" r:id="rId17"/>
    <p:sldId id="438" r:id="rId18"/>
    <p:sldId id="440" r:id="rId19"/>
    <p:sldId id="427" r:id="rId20"/>
    <p:sldId id="437" r:id="rId21"/>
    <p:sldId id="449" r:id="rId22"/>
    <p:sldId id="434" r:id="rId23"/>
    <p:sldId id="436" r:id="rId24"/>
    <p:sldId id="435" r:id="rId25"/>
    <p:sldId id="429" r:id="rId26"/>
    <p:sldId id="432" r:id="rId27"/>
    <p:sldId id="450" r:id="rId28"/>
    <p:sldId id="451" r:id="rId29"/>
    <p:sldId id="452" r:id="rId30"/>
    <p:sldId id="453" r:id="rId31"/>
    <p:sldId id="428" r:id="rId32"/>
    <p:sldId id="448" r:id="rId33"/>
    <p:sldId id="430" r:id="rId34"/>
    <p:sldId id="444" r:id="rId35"/>
    <p:sldId id="422" r:id="rId36"/>
  </p:sldIdLst>
  <p:sldSz cx="9144000" cy="6858000" type="screen4x3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7" userDrawn="1">
          <p15:clr>
            <a:srgbClr val="A4A3A4"/>
          </p15:clr>
        </p15:guide>
        <p15:guide id="2" pos="2231" userDrawn="1">
          <p15:clr>
            <a:srgbClr val="A4A3A4"/>
          </p15:clr>
        </p15:guide>
        <p15:guide id="3" orient="horz" pos="3224" userDrawn="1">
          <p15:clr>
            <a:srgbClr val="A4A3A4"/>
          </p15:clr>
        </p15:guide>
        <p15:guide id="4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A" initials="N" lastIdx="5" clrIdx="0">
    <p:extLst>
      <p:ext uri="{19B8F6BF-5375-455C-9EA6-DF929625EA0E}">
        <p15:presenceInfo xmlns:p15="http://schemas.microsoft.com/office/powerpoint/2012/main" userId="NIAA" providerId="None"/>
      </p:ext>
    </p:extLst>
  </p:cmAuthor>
  <p:cmAuthor id="2" name="Valkiria" initials="VP" lastIdx="13" clrIdx="1">
    <p:extLst>
      <p:ext uri="{19B8F6BF-5375-455C-9EA6-DF929625EA0E}">
        <p15:presenceInfo xmlns:p15="http://schemas.microsoft.com/office/powerpoint/2012/main" userId="Valkiria" providerId="None"/>
      </p:ext>
    </p:extLst>
  </p:cmAuthor>
  <p:cmAuthor id="3" name="GAP67A-W7U64" initials="G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F5"/>
    <a:srgbClr val="C5FFF8"/>
    <a:srgbClr val="66FFEB"/>
    <a:srgbClr val="68D9D0"/>
    <a:srgbClr val="3FDAFF"/>
    <a:srgbClr val="66FFCC"/>
    <a:srgbClr val="FF7404"/>
    <a:srgbClr val="27C9F4"/>
    <a:srgbClr val="1C3138"/>
    <a:srgbClr val="181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7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183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4632" y="-1092"/>
      </p:cViewPr>
      <p:guideLst>
        <p:guide orient="horz" pos="2947"/>
        <p:guide pos="2231"/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/>
          <a:lstStyle>
            <a:lvl1pPr algn="r">
              <a:defRPr sz="1300"/>
            </a:lvl1pPr>
          </a:lstStyle>
          <a:p>
            <a:fld id="{E105CE4F-CBDC-4291-9ABD-3BB4F15A47DA}" type="datetimeFigureOut">
              <a:rPr lang="pt-BR" smtClean="0"/>
              <a:pPr/>
              <a:t>09/06/2019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 anchor="b"/>
          <a:lstStyle>
            <a:lvl1pPr algn="r">
              <a:defRPr sz="1300"/>
            </a:lvl1pPr>
          </a:lstStyle>
          <a:p>
            <a:fld id="{0A334ED2-100A-4D97-AD36-6EE197293A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5345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/>
          <a:lstStyle>
            <a:lvl1pPr algn="r">
              <a:defRPr sz="1300"/>
            </a:lvl1pPr>
          </a:lstStyle>
          <a:p>
            <a:fld id="{04167FCB-0DEE-477B-A181-5DCA56875935}" type="datetimeFigureOut">
              <a:rPr lang="pt-BR" smtClean="0"/>
              <a:pPr/>
              <a:t>09/06/2019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2" rIns="99065" bIns="4953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9065" tIns="49532" rIns="99065" bIns="49532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9065" tIns="49532" rIns="99065" bIns="49532" rtlCol="0" anchor="b"/>
          <a:lstStyle>
            <a:lvl1pPr algn="r">
              <a:defRPr sz="1300"/>
            </a:lvl1pPr>
          </a:lstStyle>
          <a:p>
            <a:fld id="{1E6A49B5-781C-40C4-A412-EEB043D953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0918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057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9631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Blue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sky</a:t>
            </a:r>
            <a:r>
              <a:rPr lang="pt-BR" baseline="0" dirty="0" smtClean="0"/>
              <a:t>- </a:t>
            </a:r>
            <a:r>
              <a:rPr lang="pt-BR" dirty="0"/>
              <a:t>pesquisa não contextual que propõe um suporte para organização do conhecimento lateral, ou seja, busca direções e oportunidades que não mantêm vinculo de dependência em relação ao problema. Construindo metáforas que buscam definir espaços que não pretendem a elaboração direta de resultados concretos. </a:t>
            </a:r>
          </a:p>
          <a:p>
            <a:endParaRPr lang="pt-BR" dirty="0"/>
          </a:p>
          <a:p>
            <a:r>
              <a:rPr lang="pt-BR" b="1" i="1" dirty="0" err="1"/>
              <a:t>Fuzzy</a:t>
            </a:r>
            <a:r>
              <a:rPr lang="pt-BR" b="1" i="1" dirty="0"/>
              <a:t> Front-</a:t>
            </a:r>
            <a:r>
              <a:rPr lang="pt-BR" b="1" i="1" dirty="0" err="1"/>
              <a:t>end</a:t>
            </a:r>
            <a:r>
              <a:rPr lang="pt-BR" b="1" i="1" dirty="0"/>
              <a:t> </a:t>
            </a:r>
            <a:r>
              <a:rPr lang="pt-BR" b="1" dirty="0"/>
              <a:t>(FFE) ou </a:t>
            </a:r>
            <a:r>
              <a:rPr lang="pt-BR" b="1" i="1" dirty="0"/>
              <a:t>Front-</a:t>
            </a:r>
            <a:r>
              <a:rPr lang="pt-BR" b="1" i="1" dirty="0" err="1"/>
              <a:t>end</a:t>
            </a:r>
            <a:r>
              <a:rPr lang="pt-BR" b="1" i="1" dirty="0"/>
              <a:t> </a:t>
            </a:r>
            <a:r>
              <a:rPr lang="pt-BR" b="1" dirty="0"/>
              <a:t>ou </a:t>
            </a:r>
            <a:r>
              <a:rPr lang="pt-BR" b="1" i="1" dirty="0" err="1"/>
              <a:t>Fuzzy</a:t>
            </a:r>
            <a:r>
              <a:rPr lang="pt-BR" b="1" i="1" dirty="0"/>
              <a:t> Front-</a:t>
            </a:r>
            <a:r>
              <a:rPr lang="pt-BR" b="1" i="1" dirty="0" err="1"/>
              <a:t>end</a:t>
            </a:r>
            <a:r>
              <a:rPr lang="pt-BR" b="1" i="1" dirty="0"/>
              <a:t> </a:t>
            </a:r>
            <a:r>
              <a:rPr lang="pt-BR" b="1" dirty="0"/>
              <a:t>de Inovação (FFEI</a:t>
            </a:r>
            <a:r>
              <a:rPr lang="pt-BR" dirty="0"/>
              <a:t>): é um sub processo criativo e analítico, dentro da etapa de captação de oportunidades, no processo de DNP.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Transgressão e Normalização (</a:t>
            </a:r>
            <a:r>
              <a:rPr lang="pt-BR" baseline="0" dirty="0" err="1" smtClean="0"/>
              <a:t>liebl</a:t>
            </a:r>
            <a:r>
              <a:rPr lang="pt-BR" baseline="0" dirty="0" smtClean="0"/>
              <a:t> e </a:t>
            </a:r>
            <a:r>
              <a:rPr lang="pt-BR" baseline="0" dirty="0" err="1" smtClean="0"/>
              <a:t>schauartz</a:t>
            </a:r>
            <a:r>
              <a:rPr lang="pt-BR" baseline="0" dirty="0" smtClean="0"/>
              <a:t>)</a:t>
            </a:r>
          </a:p>
          <a:p>
            <a:r>
              <a:rPr lang="pt-BR" baseline="0" dirty="0" smtClean="0"/>
              <a:t>Fundacionais (marques e Caldas) e </a:t>
            </a:r>
            <a:r>
              <a:rPr lang="pt-BR" baseline="0" dirty="0" err="1" smtClean="0"/>
              <a:t>magatrends</a:t>
            </a:r>
            <a:r>
              <a:rPr lang="pt-BR" baseline="0" dirty="0" smtClean="0"/>
              <a:t> </a:t>
            </a:r>
          </a:p>
          <a:p>
            <a:endParaRPr lang="pt-BR" baseline="0" dirty="0" smtClean="0"/>
          </a:p>
          <a:p>
            <a:pPr marL="309577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Dimensão corporativa: </a:t>
            </a:r>
            <a:r>
              <a:rPr lang="pt-BR" sz="1200" dirty="0" smtClean="0">
                <a:ea typeface="Calibri"/>
                <a:cs typeface="Calibri"/>
              </a:rPr>
              <a:t>Planejamento único com a estratégia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corporativa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.</a:t>
            </a:r>
            <a:endParaRPr lang="pt-BR" sz="1200" dirty="0" smtClean="0">
              <a:solidFill>
                <a:srgbClr val="FF7404"/>
              </a:solidFill>
              <a:ea typeface="Calibri"/>
              <a:cs typeface="Times New Roman"/>
            </a:endParaRPr>
          </a:p>
          <a:p>
            <a:pPr marL="309577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i="1" dirty="0" smtClean="0">
                <a:solidFill>
                  <a:srgbClr val="FF7404"/>
                </a:solidFill>
                <a:ea typeface="Calibri"/>
                <a:cs typeface="Calibri"/>
              </a:rPr>
              <a:t>Papel do designer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: tradutor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da pesquisa prospectiva e de uma rede de conhecimento em que os parceiros externos são 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provedores de argumentos e interpretações </a:t>
            </a:r>
            <a:r>
              <a:rPr lang="pt-BR" sz="1200" dirty="0" smtClean="0">
                <a:ea typeface="Calibri"/>
                <a:cs typeface="Calibri"/>
              </a:rPr>
              <a:t>novas, num diálogo interativo contínuo. 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i="1" dirty="0" smtClean="0">
                <a:solidFill>
                  <a:srgbClr val="FF7404"/>
                </a:solidFill>
                <a:ea typeface="Calibri"/>
                <a:cs typeface="Calibri"/>
              </a:rPr>
              <a:t>Processo: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 transformar o processo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de design, seguindo o macro modelo proposto, de forma a incorporar a pesquisa prospectiva para obtenção da inovação de significado.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Inserção do design estratégico no planejamento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estratégico</a:t>
            </a:r>
            <a:r>
              <a:rPr lang="pt-BR" sz="1200" dirty="0" smtClean="0">
                <a:ea typeface="Calibri"/>
                <a:cs typeface="Calibri"/>
              </a:rPr>
              <a:t> da empresa, usando dos </a:t>
            </a:r>
            <a:r>
              <a:rPr lang="pt-BR" sz="1200" i="1" dirty="0" smtClean="0">
                <a:ea typeface="Calibri"/>
                <a:cs typeface="Calibri"/>
              </a:rPr>
              <a:t>inputs</a:t>
            </a:r>
            <a:r>
              <a:rPr lang="pt-BR" sz="1200" dirty="0" smtClean="0">
                <a:ea typeface="Calibri"/>
                <a:cs typeface="Calibri"/>
              </a:rPr>
              <a:t> da pesquisa prospectiva para gerar inovação de significado.</a:t>
            </a:r>
          </a:p>
          <a:p>
            <a:pPr marL="309577" indent="-30957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Busca de uma cultura corporativa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visionária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que atue a partir da criação de uma arquitetura permeável aos impulsos contínuos das pesquisas prospectivas.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indent="-30957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Alinhar o nível estratégico da empresa à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natureza qualitativa </a:t>
            </a:r>
            <a:r>
              <a:rPr lang="pt-BR" sz="1200" dirty="0" smtClean="0">
                <a:ea typeface="Calibri"/>
                <a:cs typeface="Calibri"/>
              </a:rPr>
              <a:t>da pesquisa prospectiva e da inovação de significado, ou seja, o foco se desloca da gestão dos riscos, para a gestão das oportunidades.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indent="-30957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</a:pP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Monitoramento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constante dos sinais do futuro usando das ferramentas da pesquisa prospectiva, seja comprando material dos institutos, como cadernos de tendências, ou desenvolvendo pesquisa própria.</a:t>
            </a:r>
          </a:p>
          <a:p>
            <a:pPr marL="309577" indent="-309577" defTabSz="99064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  <a:defRPr/>
            </a:pPr>
            <a:r>
              <a:rPr lang="pt-BR" sz="1200" dirty="0" smtClean="0">
                <a:ea typeface="Calibri"/>
                <a:cs typeface="Calibri"/>
              </a:rPr>
              <a:t>Entender que, apesar de adquirir material dos institutos de pesquisa ser menos oneroso, a pesquisa prospectiva desenvolvida por meios próprios, sempre é um diferenciador perante os concorrentes.</a:t>
            </a:r>
            <a:endParaRPr lang="pt-BR" sz="1200" dirty="0" smtClean="0">
              <a:ea typeface="Calibri"/>
              <a:cs typeface="Times New Roman"/>
            </a:endParaRPr>
          </a:p>
          <a:p>
            <a:pPr>
              <a:spcBef>
                <a:spcPts val="650"/>
              </a:spcBef>
              <a:spcAft>
                <a:spcPts val="650"/>
              </a:spcAft>
            </a:pPr>
            <a:endParaRPr lang="pt-BR" sz="1050" dirty="0" smtClean="0">
              <a:ea typeface="Calibri"/>
              <a:cs typeface="Times New Roman"/>
            </a:endParaRPr>
          </a:p>
          <a:p>
            <a:pPr marL="309577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endParaRPr lang="pt-BR" sz="1200" dirty="0" smtClean="0">
              <a:ea typeface="Calibri"/>
              <a:cs typeface="Times New Roman"/>
            </a:endParaRPr>
          </a:p>
          <a:p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20481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0758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9577" marR="23390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i="1" dirty="0" smtClean="0">
                <a:solidFill>
                  <a:srgbClr val="FF7404"/>
                </a:solidFill>
                <a:ea typeface="Calibri"/>
                <a:cs typeface="Calibri"/>
              </a:rPr>
              <a:t>Dimensão do projeto: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Operação do design para garantir o andamento do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projeto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.</a:t>
            </a:r>
            <a:endParaRPr lang="pt-BR" sz="1200" dirty="0" smtClean="0">
              <a:solidFill>
                <a:srgbClr val="FF7404"/>
              </a:solidFill>
              <a:ea typeface="Calibri"/>
              <a:cs typeface="Times New Roman"/>
            </a:endParaRPr>
          </a:p>
          <a:p>
            <a:pPr marL="309577" marR="23390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i="1" dirty="0" smtClean="0">
                <a:solidFill>
                  <a:srgbClr val="FF7404"/>
                </a:solidFill>
                <a:ea typeface="Calibri"/>
                <a:cs typeface="Calibri"/>
              </a:rPr>
              <a:t>Papel do designer: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  executor</a:t>
            </a:r>
            <a:r>
              <a:rPr lang="pt-BR" sz="1200" dirty="0" smtClean="0">
                <a:ea typeface="Calibri"/>
                <a:cs typeface="Calibri"/>
              </a:rPr>
              <a:t> de conceitos de inovações de significado, a partir da pesquisa prospectiva.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marR="23390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i="1" dirty="0" smtClean="0">
                <a:solidFill>
                  <a:srgbClr val="FF7404"/>
                </a:solidFill>
                <a:ea typeface="Calibri"/>
                <a:cs typeface="Calibri"/>
              </a:rPr>
              <a:t>Processo: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Desenvolver as ações e soluções,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cumprindo o processo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de design para que siga o macro modelo proposto, de forma a incorporar a pesquisa prospectiva para obtenção da inovação de significado.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marR="23390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Operacionalização, por meio de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organização e controle </a:t>
            </a:r>
            <a:r>
              <a:rPr lang="pt-BR" sz="1200" dirty="0" smtClean="0">
                <a:ea typeface="Calibri"/>
                <a:cs typeface="Calibri"/>
              </a:rPr>
              <a:t>de recursos de pessoal, financeiro, de materiais e tempo, no âmbito do projeto, de forma a </a:t>
            </a:r>
            <a:r>
              <a:rPr lang="pt-BR" sz="1200" dirty="0" err="1" smtClean="0">
                <a:ea typeface="Calibri"/>
                <a:cs typeface="Calibri"/>
              </a:rPr>
              <a:t>tangibilizar</a:t>
            </a:r>
            <a:r>
              <a:rPr lang="pt-BR" sz="1200" dirty="0" smtClean="0">
                <a:ea typeface="Calibri"/>
                <a:cs typeface="Calibri"/>
              </a:rPr>
              <a:t> o projeto conceito.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marR="23390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Execução do conceito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de produto a partir dos cenários construídos, gerando-se conceitos de design guiados pela inovação de significado.</a:t>
            </a:r>
          </a:p>
          <a:p>
            <a:pPr marL="309577" marR="23390" indent="-30957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Desenvolvimento do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conceito</a:t>
            </a:r>
            <a:r>
              <a:rPr lang="pt-BR" sz="1200" dirty="0" smtClean="0">
                <a:ea typeface="Calibri"/>
                <a:cs typeface="Calibri"/>
              </a:rPr>
              <a:t> de produto e sua experimentação ativa, alinhado com o briefing, com os cenários construídos e com a visão estratégica da organização para o futuro.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marR="23390" indent="-30957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Observação, visando a adoção de novos conceitos e tecnologias, de outras áreas produtivas e setores externos a organização (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“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polinização cruzada</a:t>
            </a:r>
            <a:r>
              <a:rPr lang="pt-BR" sz="1200" dirty="0" smtClean="0">
                <a:solidFill>
                  <a:srgbClr val="FF7404"/>
                </a:solidFill>
                <a:ea typeface="Calibri"/>
                <a:cs typeface="Calibri"/>
              </a:rPr>
              <a:t>”</a:t>
            </a:r>
            <a:r>
              <a:rPr lang="pt-BR" sz="1200" dirty="0" smtClean="0">
                <a:ea typeface="Calibri"/>
                <a:cs typeface="Calibri"/>
              </a:rPr>
              <a:t>), a fim de realizar conceitos de inovação de significado.</a:t>
            </a:r>
          </a:p>
          <a:p>
            <a:pPr marL="309577" marR="23390" indent="-309577">
              <a:spcAft>
                <a:spcPts val="650"/>
              </a:spcAft>
              <a:buClr>
                <a:srgbClr val="FF7404"/>
              </a:buClr>
              <a:buSzPct val="50000"/>
              <a:buFont typeface="Wingdings" panose="05000000000000000000" pitchFamily="2" charset="2"/>
              <a:buChar char="§"/>
            </a:pPr>
            <a:r>
              <a:rPr lang="pt-BR" sz="1200" dirty="0" smtClean="0">
                <a:ea typeface="Calibri"/>
                <a:cs typeface="Calibri"/>
              </a:rPr>
              <a:t>Usar das ferramentas para a </a:t>
            </a:r>
            <a:r>
              <a:rPr lang="pt-BR" sz="1200" b="1" dirty="0" smtClean="0">
                <a:solidFill>
                  <a:srgbClr val="FF7404"/>
                </a:solidFill>
                <a:ea typeface="Calibri"/>
                <a:cs typeface="Calibri"/>
              </a:rPr>
              <a:t>antecipação</a:t>
            </a:r>
            <a:r>
              <a:rPr lang="pt-BR" sz="1200" b="1" dirty="0" smtClean="0">
                <a:ea typeface="Calibri"/>
                <a:cs typeface="Calibri"/>
              </a:rPr>
              <a:t> </a:t>
            </a:r>
            <a:r>
              <a:rPr lang="pt-BR" sz="1200" dirty="0" smtClean="0">
                <a:ea typeface="Calibri"/>
                <a:cs typeface="Calibri"/>
              </a:rPr>
              <a:t>de testes e resultados como </a:t>
            </a:r>
            <a:r>
              <a:rPr lang="pt-BR" sz="1200" i="1" dirty="0" err="1" smtClean="0">
                <a:ea typeface="Calibri"/>
                <a:cs typeface="Calibri"/>
              </a:rPr>
              <a:t>mockups</a:t>
            </a:r>
            <a:r>
              <a:rPr lang="pt-BR" sz="1200" i="1" dirty="0" smtClean="0">
                <a:ea typeface="Calibri"/>
                <a:cs typeface="Calibri"/>
              </a:rPr>
              <a:t>,</a:t>
            </a:r>
            <a:r>
              <a:rPr lang="pt-BR" sz="1200" dirty="0" smtClean="0">
                <a:ea typeface="Calibri"/>
                <a:cs typeface="Calibri"/>
              </a:rPr>
              <a:t> impressão 3D, teste ergonômicos e etc., de maneira a antecipar os possíveis problemas, agilizando a experimentação</a:t>
            </a:r>
            <a:endParaRPr lang="pt-BR" sz="1200" dirty="0" smtClean="0">
              <a:ea typeface="Calibri"/>
              <a:cs typeface="Times New Roman"/>
            </a:endParaRPr>
          </a:p>
          <a:p>
            <a:pPr marL="309577" marR="23390" indent="-309577">
              <a:spcAft>
                <a:spcPts val="650"/>
              </a:spcAft>
              <a:buSzPct val="50000"/>
              <a:buFont typeface="Wingdings" panose="05000000000000000000" pitchFamily="2" charset="2"/>
              <a:buChar char="§"/>
            </a:pPr>
            <a:endParaRPr lang="pt-BR" sz="1200" dirty="0" smtClean="0">
              <a:ea typeface="Calibri"/>
              <a:cs typeface="Times New Roman"/>
            </a:endParaRPr>
          </a:p>
          <a:p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1590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727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701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7344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4899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798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965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3909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29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9892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8205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666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732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3046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4832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3314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6152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518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3720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9405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4069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159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6818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289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69633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29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300" dirty="0"/>
              <a:t>Estuda o </a:t>
            </a:r>
            <a:r>
              <a:rPr lang="pt-BR" sz="1300" dirty="0">
                <a:solidFill>
                  <a:srgbClr val="FF7404"/>
                </a:solidFill>
              </a:rPr>
              <a:t>uso da pesquisa prospectiva pela gestão de design para gerar inovação guiada pelo significado</a:t>
            </a:r>
            <a:r>
              <a:rPr lang="pt-BR" sz="1300" dirty="0"/>
              <a:t>. </a:t>
            </a:r>
          </a:p>
          <a:p>
            <a:r>
              <a:rPr lang="pt-BR" sz="1300" dirty="0"/>
              <a:t>Então, de forma multidisciplinar, expõe o campo teórico nas três áreas afins: pesquisa prospectiva, inovação de significado e gestão de design. </a:t>
            </a:r>
          </a:p>
          <a:p>
            <a:endParaRPr lang="pt-BR" sz="1300" dirty="0"/>
          </a:p>
          <a:p>
            <a:r>
              <a:rPr lang="pt-BR" sz="1300" dirty="0" err="1"/>
              <a:t>Demostra</a:t>
            </a:r>
            <a:r>
              <a:rPr lang="pt-BR" sz="1300" dirty="0"/>
              <a:t> visualmente que o objetivo geral é composto pelos resultados dos objetivos específicos. Já os específicos são as intersecções, afunilando os assuntos na área </a:t>
            </a:r>
            <a:r>
              <a:rPr lang="pt-BR" sz="1300" dirty="0" err="1"/>
              <a:t>conza</a:t>
            </a:r>
            <a:endParaRPr lang="pt-BR" sz="1300" dirty="0"/>
          </a:p>
          <a:p>
            <a:r>
              <a:rPr lang="pt-BR" sz="1300" dirty="0"/>
              <a:t>A avaliação dos modelos similares se encontra na região em hachura laranja, integrando os 3 assuntos.</a:t>
            </a:r>
          </a:p>
        </p:txBody>
      </p:sp>
    </p:spTree>
    <p:extLst>
      <p:ext uri="{BB962C8B-B14F-4D97-AF65-F5344CB8AC3E}">
        <p14:creationId xmlns:p14="http://schemas.microsoft.com/office/powerpoint/2010/main" val="604209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300" dirty="0"/>
              <a:t>Estuda o </a:t>
            </a:r>
            <a:r>
              <a:rPr lang="pt-BR" sz="1300" dirty="0">
                <a:solidFill>
                  <a:srgbClr val="FF7404"/>
                </a:solidFill>
              </a:rPr>
              <a:t>uso da pesquisa prospectiva pela gestão de design para gerar inovação guiada pelo significado</a:t>
            </a:r>
            <a:r>
              <a:rPr lang="pt-BR" sz="1300" dirty="0"/>
              <a:t>. </a:t>
            </a:r>
          </a:p>
          <a:p>
            <a:r>
              <a:rPr lang="pt-BR" sz="1300" dirty="0"/>
              <a:t>Então, de forma multidisciplinar, expõe o campo teórico nas três áreas afins: pesquisa prospectiva, inovação de significado e gestão de design. </a:t>
            </a:r>
          </a:p>
          <a:p>
            <a:endParaRPr lang="pt-BR" sz="1300" dirty="0"/>
          </a:p>
          <a:p>
            <a:r>
              <a:rPr lang="pt-BR" sz="1300" dirty="0" err="1"/>
              <a:t>Demostra</a:t>
            </a:r>
            <a:r>
              <a:rPr lang="pt-BR" sz="1300" dirty="0"/>
              <a:t> visualmente que o objetivo geral é composto pelos resultados dos objetivos específicos. Já os específicos são as intersecções, afunilando os assuntos na área </a:t>
            </a:r>
            <a:r>
              <a:rPr lang="pt-BR" sz="1300" dirty="0" err="1"/>
              <a:t>conza</a:t>
            </a:r>
            <a:endParaRPr lang="pt-BR" sz="1300" dirty="0"/>
          </a:p>
          <a:p>
            <a:r>
              <a:rPr lang="pt-BR" sz="1300" dirty="0"/>
              <a:t>A avaliação dos modelos similares se encontra na região em hachura laranja, integrando os 3 assuntos.</a:t>
            </a:r>
          </a:p>
        </p:txBody>
      </p:sp>
    </p:spTree>
    <p:extLst>
      <p:ext uri="{BB962C8B-B14F-4D97-AF65-F5344CB8AC3E}">
        <p14:creationId xmlns:p14="http://schemas.microsoft.com/office/powerpoint/2010/main" val="11791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300" dirty="0"/>
              <a:t>Estuda o </a:t>
            </a:r>
            <a:r>
              <a:rPr lang="pt-BR" sz="1300" dirty="0">
                <a:solidFill>
                  <a:srgbClr val="FF7404"/>
                </a:solidFill>
              </a:rPr>
              <a:t>uso da pesquisa prospectiva pela gestão de design para gerar inovação guiada pelo significado</a:t>
            </a:r>
            <a:r>
              <a:rPr lang="pt-BR" sz="1300" dirty="0"/>
              <a:t>. </a:t>
            </a:r>
          </a:p>
          <a:p>
            <a:r>
              <a:rPr lang="pt-BR" sz="1300" dirty="0"/>
              <a:t>Então, de forma multidisciplinar, expõe o campo teórico nas três áreas afins: pesquisa prospectiva, inovação de significado e gestão de design. </a:t>
            </a:r>
          </a:p>
          <a:p>
            <a:endParaRPr lang="pt-BR" sz="1300" dirty="0"/>
          </a:p>
          <a:p>
            <a:r>
              <a:rPr lang="pt-BR" sz="1300" dirty="0" err="1"/>
              <a:t>Demostra</a:t>
            </a:r>
            <a:r>
              <a:rPr lang="pt-BR" sz="1300" dirty="0"/>
              <a:t> visualmente que o objetivo geral é composto pelos resultados dos objetivos específicos. Já os específicos são as intersecções, afunilando os assuntos na área </a:t>
            </a:r>
            <a:r>
              <a:rPr lang="pt-BR" sz="1300" dirty="0" err="1"/>
              <a:t>conza</a:t>
            </a:r>
            <a:endParaRPr lang="pt-BR" sz="1300" dirty="0"/>
          </a:p>
          <a:p>
            <a:r>
              <a:rPr lang="pt-BR" sz="1300" dirty="0"/>
              <a:t>A avaliação dos modelos similares se encontra na região em hachura laranja, integrando os 3 assuntos.</a:t>
            </a:r>
          </a:p>
        </p:txBody>
      </p:sp>
    </p:spTree>
    <p:extLst>
      <p:ext uri="{BB962C8B-B14F-4D97-AF65-F5344CB8AC3E}">
        <p14:creationId xmlns:p14="http://schemas.microsoft.com/office/powerpoint/2010/main" val="8897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300" dirty="0"/>
              <a:t>Estuda o </a:t>
            </a:r>
            <a:r>
              <a:rPr lang="pt-BR" sz="1300" dirty="0">
                <a:solidFill>
                  <a:srgbClr val="FF7404"/>
                </a:solidFill>
              </a:rPr>
              <a:t>uso da pesquisa prospectiva pela gestão de design para gerar inovação guiada pelo significado</a:t>
            </a:r>
            <a:r>
              <a:rPr lang="pt-BR" sz="1300" dirty="0"/>
              <a:t>. </a:t>
            </a:r>
          </a:p>
          <a:p>
            <a:r>
              <a:rPr lang="pt-BR" sz="1300" dirty="0"/>
              <a:t>Então, de forma multidisciplinar, expõe o campo teórico nas três áreas afins: pesquisa prospectiva, inovação de significado e gestão de design. </a:t>
            </a:r>
          </a:p>
          <a:p>
            <a:endParaRPr lang="pt-BR" sz="1300" dirty="0"/>
          </a:p>
          <a:p>
            <a:r>
              <a:rPr lang="pt-BR" sz="1300" dirty="0" err="1"/>
              <a:t>Demostra</a:t>
            </a:r>
            <a:r>
              <a:rPr lang="pt-BR" sz="1300" dirty="0"/>
              <a:t> visualmente que o objetivo geral é composto pelos resultados dos objetivos específicos. Já os específicos são as intersecções, afunilando os assuntos na área </a:t>
            </a:r>
            <a:r>
              <a:rPr lang="pt-BR" sz="1300" dirty="0" err="1"/>
              <a:t>conza</a:t>
            </a:r>
            <a:endParaRPr lang="pt-BR" sz="1300" dirty="0"/>
          </a:p>
          <a:p>
            <a:r>
              <a:rPr lang="pt-BR" sz="1300" dirty="0"/>
              <a:t>A avaliação dos modelos similares se encontra na região em hachura laranja, integrando os 3 assuntos.</a:t>
            </a:r>
          </a:p>
        </p:txBody>
      </p:sp>
    </p:spTree>
    <p:extLst>
      <p:ext uri="{BB962C8B-B14F-4D97-AF65-F5344CB8AC3E}">
        <p14:creationId xmlns:p14="http://schemas.microsoft.com/office/powerpoint/2010/main" val="3679483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300" dirty="0"/>
              <a:t>Estuda o </a:t>
            </a:r>
            <a:r>
              <a:rPr lang="pt-BR" sz="1300" dirty="0">
                <a:solidFill>
                  <a:srgbClr val="FF7404"/>
                </a:solidFill>
              </a:rPr>
              <a:t>uso da pesquisa prospectiva pela gestão de design para gerar inovação guiada pelo significado</a:t>
            </a:r>
            <a:r>
              <a:rPr lang="pt-BR" sz="1300" dirty="0"/>
              <a:t>. </a:t>
            </a:r>
          </a:p>
          <a:p>
            <a:r>
              <a:rPr lang="pt-BR" sz="1300" dirty="0"/>
              <a:t>Então, de forma multidisciplinar, expõe o campo teórico nas três áreas afins: pesquisa prospectiva, inovação de significado e gestão de design. </a:t>
            </a:r>
          </a:p>
          <a:p>
            <a:endParaRPr lang="pt-BR" sz="1300" dirty="0"/>
          </a:p>
          <a:p>
            <a:r>
              <a:rPr lang="pt-BR" sz="1300" dirty="0" err="1"/>
              <a:t>Demostra</a:t>
            </a:r>
            <a:r>
              <a:rPr lang="pt-BR" sz="1300" dirty="0"/>
              <a:t> visualmente que o objetivo geral é composto pelos resultados dos objetivos específicos. Já os específicos são as intersecções, afunilando os assuntos na área </a:t>
            </a:r>
            <a:r>
              <a:rPr lang="pt-BR" sz="1300" dirty="0" err="1"/>
              <a:t>conza</a:t>
            </a:r>
            <a:endParaRPr lang="pt-BR" sz="1300" dirty="0"/>
          </a:p>
          <a:p>
            <a:r>
              <a:rPr lang="pt-BR" sz="1300" dirty="0"/>
              <a:t>A avaliação dos modelos similares se encontra na região em hachura laranja, integrando os 3 assuntos.</a:t>
            </a:r>
          </a:p>
        </p:txBody>
      </p:sp>
    </p:spTree>
    <p:extLst>
      <p:ext uri="{BB962C8B-B14F-4D97-AF65-F5344CB8AC3E}">
        <p14:creationId xmlns:p14="http://schemas.microsoft.com/office/powerpoint/2010/main" val="331236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396604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Image" r:id="rId3" imgW="12190320" imgH="9142560" progId="Photoshop.Image.13">
                  <p:embed/>
                </p:oleObj>
              </mc:Choice>
              <mc:Fallback>
                <p:oleObj name="Image" r:id="rId3" imgW="121903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95326" y="5929330"/>
            <a:ext cx="2133600" cy="365125"/>
          </a:xfrm>
        </p:spPr>
        <p:txBody>
          <a:bodyPr/>
          <a:lstStyle>
            <a:lvl1pPr>
              <a:defRPr sz="1200">
                <a:solidFill>
                  <a:srgbClr val="3FDAFF"/>
                </a:solidFill>
              </a:defRPr>
            </a:lvl1pPr>
          </a:lstStyle>
          <a:p>
            <a:fld id="{1BFDBE2C-89E0-4225-819E-5FF7C8F7DBDC}" type="datetime1">
              <a:rPr lang="pt-BR" smtClean="0"/>
              <a:t>09/06/2019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935657"/>
            <a:ext cx="5591204" cy="365125"/>
          </a:xfrm>
        </p:spPr>
        <p:txBody>
          <a:bodyPr/>
          <a:lstStyle>
            <a:lvl1pPr algn="l">
              <a:defRPr sz="1200">
                <a:solidFill>
                  <a:srgbClr val="3FDAFF"/>
                </a:solidFill>
              </a:defRPr>
            </a:lvl1pPr>
          </a:lstStyle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144003" cy="6005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000108"/>
            <a:ext cx="8572560" cy="5126055"/>
          </a:xfrm>
        </p:spPr>
        <p:txBody>
          <a:bodyPr/>
          <a:lstStyle>
            <a:lvl1pP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</a:defRPr>
            </a:lvl1pPr>
            <a:lvl3pPr>
              <a:buSzPct val="50000"/>
              <a:buFont typeface="Wingdings" pitchFamily="2" charset="2"/>
              <a:buChar char="§"/>
              <a:defRPr/>
            </a:lvl3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FD84ED36-172B-40B1-BA4A-A1A47F54CA1B}" type="datetime1">
              <a:rPr lang="pt-BR" smtClean="0"/>
              <a:t>09/06/2019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8D3E-96AC-4B7C-A551-85CC2D08C0A2}" type="slidenum">
              <a:rPr lang="pt-BR" smtClean="0"/>
              <a:pPr/>
              <a:t>‹nº›</a:t>
            </a:fld>
            <a:r>
              <a:rPr lang="pt-BR" dirty="0" smtClean="0"/>
              <a:t> de 25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-22254"/>
            <a:ext cx="5500726" cy="642942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 smtClean="0"/>
              <a:t>Clique para editar o estilo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-1" y="-27385"/>
            <a:ext cx="9144001" cy="6885385"/>
          </a:xfrm>
          <a:prstGeom prst="rect">
            <a:avLst/>
          </a:prstGeom>
          <a:solidFill>
            <a:srgbClr val="66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144003" cy="6005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000108"/>
            <a:ext cx="8572560" cy="5126055"/>
          </a:xfrm>
        </p:spPr>
        <p:txBody>
          <a:bodyPr/>
          <a:lstStyle>
            <a:lvl1pP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</a:defRPr>
            </a:lvl1pPr>
            <a:lvl3pPr>
              <a:buSzPct val="50000"/>
              <a:buFont typeface="Wingdings" pitchFamily="2" charset="2"/>
              <a:buChar char="§"/>
              <a:defRPr/>
            </a:lvl3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FD84ED36-172B-40B1-BA4A-A1A47F54CA1B}" type="datetime1">
              <a:rPr lang="pt-BR" smtClean="0"/>
              <a:t>09/06/2019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8D3E-96AC-4B7C-A551-85CC2D08C0A2}" type="slidenum">
              <a:rPr lang="pt-BR" smtClean="0"/>
              <a:pPr/>
              <a:t>‹nº›</a:t>
            </a:fld>
            <a:r>
              <a:rPr lang="pt-BR" dirty="0" smtClean="0"/>
              <a:t> de 25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-22254"/>
            <a:ext cx="5500726" cy="642942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dirty="0" smtClean="0"/>
              <a:t>Clique para editar o estilo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282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nest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m 8" descr="faixa branca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1415"/>
            <a:ext cx="9144000" cy="57150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000108"/>
            <a:ext cx="8572560" cy="5126055"/>
          </a:xfrm>
        </p:spPr>
        <p:txBody>
          <a:bodyPr/>
          <a:lstStyle>
            <a:lvl1pPr>
              <a:buSzPct val="50000"/>
              <a:buFont typeface="Wingdings" pitchFamily="2" charset="2"/>
              <a:buChar char="§"/>
              <a:defRPr/>
            </a:lvl1pPr>
            <a:lvl3pPr>
              <a:buSzPct val="50000"/>
              <a:buFont typeface="Wingdings" pitchFamily="2" charset="2"/>
              <a:buChar char="§"/>
              <a:defRPr/>
            </a:lvl3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54829EA9-9024-41AC-BE09-17B629F9AD05}" type="datetime1">
              <a:rPr lang="pt-BR" smtClean="0"/>
              <a:t>09/06/2019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71414"/>
            <a:ext cx="5500726" cy="642942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Clique para editar o estilo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5D6EF-6DFE-4E06-9B54-723D54866067}" type="datetime1">
              <a:rPr lang="pt-BR" smtClean="0"/>
              <a:t>09/06/2019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88D3E-96AC-4B7C-A551-85CC2D08C0A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www.youtube.com/watch?time_continue=4&amp;v=QEfU2oEAQMk" TargetMode="Externa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23528" y="3573016"/>
            <a:ext cx="85336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 </a:t>
            </a:r>
            <a:endParaRPr lang="pt-BR" sz="4000" u="sng" dirty="0" smtClean="0"/>
          </a:p>
          <a:p>
            <a:pPr algn="ctr"/>
            <a:r>
              <a:rPr lang="pt-B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PROSPECÇÃO E TENDÊNCIAS PARA O DESIGN</a:t>
            </a:r>
            <a:endParaRPr lang="pt-BR" sz="5400" u="sng" dirty="0" smtClean="0"/>
          </a:p>
          <a:p>
            <a:pPr algn="ctr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235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908721"/>
            <a:ext cx="2125470" cy="6480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Estrutura de </a:t>
            </a:r>
            <a:r>
              <a:rPr lang="pt-BR" sz="2800" dirty="0" smtClean="0">
                <a:solidFill>
                  <a:schemeClr val="bg1"/>
                </a:solidFill>
              </a:rPr>
              <a:t>FFE da </a:t>
            </a:r>
            <a:r>
              <a:rPr lang="pt-BR" sz="2800" dirty="0" smtClean="0">
                <a:solidFill>
                  <a:schemeClr val="bg1"/>
                </a:solidFill>
              </a:rPr>
              <a:t>GD &gt;</a:t>
            </a:r>
            <a:r>
              <a:rPr lang="pt-BR" sz="2800" dirty="0" smtClean="0">
                <a:solidFill>
                  <a:schemeClr val="bg1"/>
                </a:solidFill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</a:rPr>
              <a:t>a partir da pesquisa prospectiva para gerar inovação de significado</a:t>
            </a:r>
            <a:endParaRPr lang="pt-BR" sz="2800" b="0" dirty="0" smtClean="0">
              <a:solidFill>
                <a:schemeClr val="bg1"/>
              </a:solidFill>
            </a:endParaRPr>
          </a:p>
          <a:p>
            <a:pPr marL="180000" indent="-180000">
              <a:spcBef>
                <a:spcPts val="0"/>
              </a:spcBef>
              <a:buClr>
                <a:srgbClr val="68D9D0"/>
              </a:buClr>
              <a:buSzPct val="70000"/>
              <a:buFont typeface="+mj-lt"/>
              <a:buAutoNum type="alphaLcParenR"/>
            </a:pPr>
            <a:endParaRPr lang="pt-BR" sz="2800" b="0" dirty="0" smtClean="0">
              <a:solidFill>
                <a:schemeClr val="bg1"/>
              </a:solidFill>
            </a:endParaRPr>
          </a:p>
          <a:p>
            <a:pPr marL="360000" indent="-360000">
              <a:spcBef>
                <a:spcPts val="0"/>
              </a:spcBef>
              <a:buClr>
                <a:srgbClr val="68D9D0"/>
              </a:buClr>
              <a:buSzPct val="70000"/>
              <a:buNone/>
            </a:pPr>
            <a:endParaRPr lang="pt-BR" sz="2800" b="0" dirty="0" smtClean="0">
              <a:solidFill>
                <a:schemeClr val="bg1"/>
              </a:solidFill>
            </a:endParaRPr>
          </a:p>
          <a:p>
            <a:pPr marL="360000" indent="-360000">
              <a:spcBef>
                <a:spcPts val="0"/>
              </a:spcBef>
              <a:buNone/>
            </a:pPr>
            <a:endParaRPr lang="pt-BR" sz="2800" b="0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052736"/>
            <a:ext cx="3516579" cy="563865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347995" y="6525344"/>
            <a:ext cx="179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10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59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1" y="-27385"/>
            <a:ext cx="9144001" cy="6885385"/>
          </a:xfrm>
          <a:prstGeom prst="rect">
            <a:avLst/>
          </a:prstGeom>
          <a:solidFill>
            <a:srgbClr val="A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9552" y="1268760"/>
            <a:ext cx="1800200" cy="288032"/>
          </a:xfrm>
          <a:prstGeom prst="rect">
            <a:avLst/>
          </a:prstGeom>
          <a:solidFill>
            <a:srgbClr val="68D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142844" y="764704"/>
            <a:ext cx="8101564" cy="5126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Requisitos</a:t>
            </a:r>
            <a:endParaRPr lang="pt-BR" sz="800" b="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solidFill>
                  <a:schemeClr val="bg1"/>
                </a:solidFill>
              </a:rPr>
              <a:t>No nível estratégico </a:t>
            </a:r>
            <a:r>
              <a:rPr lang="pt-BR" sz="2000" dirty="0" smtClean="0">
                <a:solidFill>
                  <a:schemeClr val="bg1"/>
                </a:solidFill>
              </a:rPr>
              <a:t>da </a:t>
            </a:r>
            <a:r>
              <a:rPr lang="pt-BR" sz="2000" dirty="0">
                <a:solidFill>
                  <a:schemeClr val="bg1"/>
                </a:solidFill>
              </a:rPr>
              <a:t>gestão do design o designer deve:</a:t>
            </a: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Realizar o planejamento estratégico </a:t>
            </a:r>
            <a:r>
              <a:rPr lang="pt-BR" sz="1800" b="0" dirty="0">
                <a:solidFill>
                  <a:schemeClr val="bg1"/>
                </a:solidFill>
              </a:rPr>
              <a:t>juntamente com a estratégia da corporação.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 marL="36000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Inserir</a:t>
            </a:r>
            <a:r>
              <a:rPr lang="pt-BR" sz="1800" b="0" dirty="0">
                <a:solidFill>
                  <a:schemeClr val="bg1"/>
                </a:solidFill>
              </a:rPr>
              <a:t> o design estratégico no planejamento estratégico da empresa, usando dos inputs da </a:t>
            </a:r>
            <a:r>
              <a:rPr lang="pt-BR" sz="1800" dirty="0">
                <a:solidFill>
                  <a:schemeClr val="bg1"/>
                </a:solidFill>
              </a:rPr>
              <a:t>pesquisa prospectiva </a:t>
            </a:r>
            <a:r>
              <a:rPr lang="pt-BR" sz="1800" b="0" dirty="0">
                <a:solidFill>
                  <a:schemeClr val="bg1"/>
                </a:solidFill>
              </a:rPr>
              <a:t>para gerar inovação de significado.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Transformar o processo </a:t>
            </a:r>
            <a:r>
              <a:rPr lang="pt-BR" sz="1800" b="0" dirty="0">
                <a:solidFill>
                  <a:schemeClr val="bg1"/>
                </a:solidFill>
              </a:rPr>
              <a:t>de </a:t>
            </a:r>
            <a:r>
              <a:rPr lang="pt-BR" sz="1800" b="0" dirty="0" smtClean="0">
                <a:solidFill>
                  <a:schemeClr val="bg1"/>
                </a:solidFill>
              </a:rPr>
              <a:t>design de </a:t>
            </a:r>
            <a:r>
              <a:rPr lang="pt-BR" sz="1800" b="0" dirty="0">
                <a:solidFill>
                  <a:schemeClr val="bg1"/>
                </a:solidFill>
              </a:rPr>
              <a:t>forma a incorporar a pesquisa prospectiva para obtenção da inovação de significado.</a:t>
            </a: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>
                <a:solidFill>
                  <a:schemeClr val="bg1"/>
                </a:solidFill>
              </a:rPr>
              <a:t>Buscar uma </a:t>
            </a:r>
            <a:r>
              <a:rPr lang="pt-BR" sz="1800" dirty="0">
                <a:solidFill>
                  <a:schemeClr val="bg1"/>
                </a:solidFill>
              </a:rPr>
              <a:t>cultura visionária </a:t>
            </a:r>
            <a:r>
              <a:rPr lang="pt-BR" sz="1800" b="0" dirty="0">
                <a:solidFill>
                  <a:schemeClr val="bg1"/>
                </a:solidFill>
              </a:rPr>
              <a:t>corporativa que atue a partir da criação de uma </a:t>
            </a:r>
            <a:r>
              <a:rPr lang="pt-BR" sz="1800" dirty="0">
                <a:solidFill>
                  <a:schemeClr val="bg1"/>
                </a:solidFill>
              </a:rPr>
              <a:t>arquitetura permeável aos impulsos </a:t>
            </a:r>
            <a:r>
              <a:rPr lang="pt-BR" sz="1800" b="0" dirty="0">
                <a:solidFill>
                  <a:schemeClr val="bg1"/>
                </a:solidFill>
              </a:rPr>
              <a:t>contínuos das pesquisas prospectivas e da rede de inteligência de mercado. </a:t>
            </a: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>
                <a:solidFill>
                  <a:schemeClr val="bg1"/>
                </a:solidFill>
              </a:rPr>
              <a:t>Assumir o papel de </a:t>
            </a:r>
            <a:r>
              <a:rPr lang="pt-BR" sz="1800" dirty="0">
                <a:solidFill>
                  <a:schemeClr val="bg1"/>
                </a:solidFill>
              </a:rPr>
              <a:t>sintetizador da pesquisa prospectiva e de uma rede de conhecimento </a:t>
            </a:r>
            <a:r>
              <a:rPr lang="pt-BR" sz="1800" b="0" dirty="0">
                <a:solidFill>
                  <a:schemeClr val="bg1"/>
                </a:solidFill>
              </a:rPr>
              <a:t>gerada pela inteligência de mercado e pesquisa </a:t>
            </a:r>
            <a:r>
              <a:rPr lang="pt-BR" sz="1800" b="0" i="1" dirty="0">
                <a:solidFill>
                  <a:schemeClr val="bg1"/>
                </a:solidFill>
              </a:rPr>
              <a:t>blue </a:t>
            </a:r>
            <a:r>
              <a:rPr lang="pt-BR" sz="1800" b="0" i="1" dirty="0" err="1">
                <a:solidFill>
                  <a:schemeClr val="bg1"/>
                </a:solidFill>
              </a:rPr>
              <a:t>sky</a:t>
            </a:r>
            <a:r>
              <a:rPr lang="pt-BR" sz="1800" b="0" i="1" dirty="0">
                <a:solidFill>
                  <a:schemeClr val="bg1"/>
                </a:solidFill>
              </a:rPr>
              <a:t>. </a:t>
            </a:r>
            <a:r>
              <a:rPr lang="pt-BR" sz="1800" b="0" dirty="0">
                <a:solidFill>
                  <a:schemeClr val="bg1"/>
                </a:solidFill>
              </a:rPr>
              <a:t>Na qual os parceiros externos não são apenas fornecedores de conhecimento e soluções, mas provedores de argumentos e interpretações novas, num diálogo iterativo e interativo contínuo. </a:t>
            </a:r>
            <a:r>
              <a:rPr lang="pt-BR" sz="1800" b="0" dirty="0" smtClean="0">
                <a:solidFill>
                  <a:schemeClr val="bg1"/>
                </a:solidFill>
              </a:rPr>
              <a:t>Assim buscando a inovação de significado.</a:t>
            </a: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 smtClean="0">
                <a:solidFill>
                  <a:schemeClr val="bg1"/>
                </a:solidFill>
              </a:rPr>
              <a:t>Ajudar a alinhar o nível estratégico da empresa à natureza da pesquisa prospectiva e da inovação de significado, ou seja, o foco se desloca da </a:t>
            </a:r>
            <a:r>
              <a:rPr lang="pt-BR" sz="1800" dirty="0" smtClean="0">
                <a:solidFill>
                  <a:schemeClr val="bg1"/>
                </a:solidFill>
              </a:rPr>
              <a:t>gestão dos riscos, para a gestão das oportunidades</a:t>
            </a:r>
            <a:r>
              <a:rPr lang="pt-BR" sz="1800" b="0" dirty="0" smtClean="0">
                <a:solidFill>
                  <a:schemeClr val="bg1"/>
                </a:solidFill>
              </a:rPr>
              <a:t>.				(...)</a:t>
            </a:r>
            <a:endParaRPr lang="pt-BR" sz="1800" b="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347995" y="6525344"/>
            <a:ext cx="179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12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11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2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1" y="-27385"/>
            <a:ext cx="9144001" cy="6885385"/>
          </a:xfrm>
          <a:prstGeom prst="rect">
            <a:avLst/>
          </a:prstGeom>
          <a:solidFill>
            <a:srgbClr val="A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1268760"/>
            <a:ext cx="2232248" cy="288032"/>
          </a:xfrm>
          <a:prstGeom prst="rect">
            <a:avLst/>
          </a:prstGeom>
          <a:solidFill>
            <a:srgbClr val="68D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142844" y="776618"/>
            <a:ext cx="8318158" cy="5126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Requisitos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 smtClean="0">
                <a:solidFill>
                  <a:schemeClr val="bg1"/>
                </a:solidFill>
              </a:rPr>
              <a:t>No </a:t>
            </a:r>
            <a:r>
              <a:rPr lang="pt-BR" sz="2000" dirty="0">
                <a:solidFill>
                  <a:schemeClr val="bg1"/>
                </a:solidFill>
              </a:rPr>
              <a:t>nível funcional tático </a:t>
            </a:r>
            <a:r>
              <a:rPr lang="pt-BR" sz="2000" dirty="0" smtClean="0">
                <a:solidFill>
                  <a:schemeClr val="bg1"/>
                </a:solidFill>
              </a:rPr>
              <a:t>da gestão do design o designer deve: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Planejar a implementação da estratégia do negócio no âmbito do design. </a:t>
            </a:r>
            <a:endParaRPr lang="pt-BR" sz="18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Coordenar o processo de design</a:t>
            </a:r>
            <a:r>
              <a:rPr lang="pt-BR" sz="1800" b="0" dirty="0">
                <a:solidFill>
                  <a:schemeClr val="bg1"/>
                </a:solidFill>
              </a:rPr>
              <a:t>, de forma a incorporar a pesquisa prospectiva para obtenção da inovação de significado, a partir do </a:t>
            </a:r>
            <a:r>
              <a:rPr lang="pt-BR" sz="1800" b="0" dirty="0" err="1">
                <a:solidFill>
                  <a:schemeClr val="bg1"/>
                </a:solidFill>
              </a:rPr>
              <a:t>metaprojeto</a:t>
            </a:r>
            <a:r>
              <a:rPr lang="pt-BR" sz="1800" b="0" dirty="0">
                <a:solidFill>
                  <a:schemeClr val="bg1"/>
                </a:solidFill>
              </a:rPr>
              <a:t>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>
                <a:solidFill>
                  <a:schemeClr val="bg1"/>
                </a:solidFill>
              </a:rPr>
              <a:t>Interpretar as pesquisas de tendências provenientes de grandes institutos de pesquisas que deve ser feita de forma qualitativa, quantitativa, </a:t>
            </a:r>
            <a:r>
              <a:rPr lang="pt-BR" sz="1800" dirty="0">
                <a:solidFill>
                  <a:schemeClr val="bg1"/>
                </a:solidFill>
              </a:rPr>
              <a:t>definindo </a:t>
            </a:r>
            <a:r>
              <a:rPr lang="pt-BR" sz="1800" dirty="0" smtClean="0">
                <a:solidFill>
                  <a:schemeClr val="bg1"/>
                </a:solidFill>
              </a:rPr>
              <a:t>possíveis </a:t>
            </a:r>
            <a:r>
              <a:rPr lang="pt-BR" sz="1800" dirty="0" err="1" smtClean="0">
                <a:solidFill>
                  <a:schemeClr val="bg1"/>
                </a:solidFill>
              </a:rPr>
              <a:t>metaconceitos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 smtClean="0">
                <a:solidFill>
                  <a:schemeClr val="bg1"/>
                </a:solidFill>
              </a:rPr>
              <a:t>Colaborar na formação da rede de conhecimento advindos </a:t>
            </a:r>
            <a:r>
              <a:rPr lang="pt-BR" sz="1800" b="0" dirty="0">
                <a:solidFill>
                  <a:schemeClr val="bg1"/>
                </a:solidFill>
              </a:rPr>
              <a:t>de pesquisa prospectiva e interpretação dos cenários construídos. Assim deve atuar também </a:t>
            </a:r>
            <a:r>
              <a:rPr lang="pt-BR" sz="1800" dirty="0">
                <a:solidFill>
                  <a:schemeClr val="bg1"/>
                </a:solidFill>
              </a:rPr>
              <a:t>como agente </a:t>
            </a:r>
            <a:r>
              <a:rPr lang="pt-BR" sz="1800" dirty="0" smtClean="0">
                <a:solidFill>
                  <a:schemeClr val="bg1"/>
                </a:solidFill>
              </a:rPr>
              <a:t>integrador </a:t>
            </a:r>
            <a:r>
              <a:rPr lang="pt-BR" sz="1800" b="0" dirty="0" smtClean="0">
                <a:solidFill>
                  <a:schemeClr val="bg1"/>
                </a:solidFill>
              </a:rPr>
              <a:t>(dobradiça) </a:t>
            </a:r>
            <a:r>
              <a:rPr lang="pt-BR" sz="1800" b="0" dirty="0">
                <a:solidFill>
                  <a:schemeClr val="bg1"/>
                </a:solidFill>
              </a:rPr>
              <a:t>entre diversas áreas da empresa, reforçando seu caráter interdisciplinar e extra organizacional.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>
                <a:solidFill>
                  <a:schemeClr val="bg1"/>
                </a:solidFill>
              </a:rPr>
              <a:t>Reconhecer as </a:t>
            </a:r>
            <a:r>
              <a:rPr lang="pt-BR" sz="1800" dirty="0">
                <a:solidFill>
                  <a:schemeClr val="bg1"/>
                </a:solidFill>
              </a:rPr>
              <a:t>relações, interdependências e influências </a:t>
            </a:r>
            <a:r>
              <a:rPr lang="pt-BR" sz="1800" b="0" dirty="0">
                <a:solidFill>
                  <a:schemeClr val="bg1"/>
                </a:solidFill>
              </a:rPr>
              <a:t>dos setores afins, verificando possíveis influencias nos projetos futuros.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Dentro dos cenários construídos</a:t>
            </a:r>
            <a:r>
              <a:rPr lang="pt-BR" sz="1800" b="0" dirty="0">
                <a:solidFill>
                  <a:schemeClr val="bg1"/>
                </a:solidFill>
              </a:rPr>
              <a:t>, </a:t>
            </a:r>
            <a:r>
              <a:rPr lang="pt-BR" sz="1800" dirty="0">
                <a:solidFill>
                  <a:schemeClr val="bg1"/>
                </a:solidFill>
              </a:rPr>
              <a:t>apontar os significados </a:t>
            </a:r>
            <a:r>
              <a:rPr lang="pt-BR" sz="1800" b="0" dirty="0">
                <a:solidFill>
                  <a:schemeClr val="bg1"/>
                </a:solidFill>
              </a:rPr>
              <a:t>que o futuro consumidor valorizará e estabelecer qual, ou quais, significado(s) que a inovação procurará representar. </a:t>
            </a:r>
            <a:r>
              <a:rPr lang="pt-BR" sz="1800" b="0" dirty="0">
                <a:solidFill>
                  <a:schemeClr val="bg1"/>
                </a:solidFill>
              </a:rPr>
              <a:t>							(...)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endParaRPr lang="pt-BR" sz="1800" b="0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47995" y="6525344"/>
            <a:ext cx="179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13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dirty="0">
                <a:solidFill>
                  <a:srgbClr val="68D9D0"/>
                </a:solidFill>
              </a:rPr>
              <a:t>1</a:t>
            </a:r>
            <a:r>
              <a:rPr lang="pt-BR" sz="1200" b="1" noProof="0" dirty="0" smtClean="0">
                <a:solidFill>
                  <a:srgbClr val="68D9D0"/>
                </a:solidFill>
              </a:rPr>
              <a:t>2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94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1" y="-27385"/>
            <a:ext cx="9144001" cy="6885385"/>
          </a:xfrm>
          <a:prstGeom prst="rect">
            <a:avLst/>
          </a:prstGeom>
          <a:solidFill>
            <a:srgbClr val="A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1268760"/>
            <a:ext cx="1728192" cy="288032"/>
          </a:xfrm>
          <a:prstGeom prst="rect">
            <a:avLst/>
          </a:prstGeom>
          <a:solidFill>
            <a:srgbClr val="68D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142844" y="764704"/>
            <a:ext cx="8883392" cy="5126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Requisitos</a:t>
            </a:r>
            <a:endParaRPr lang="pt-BR" sz="800" b="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solidFill>
                  <a:schemeClr val="bg1"/>
                </a:solidFill>
              </a:rPr>
              <a:t>No nível </a:t>
            </a:r>
            <a:r>
              <a:rPr lang="pt-BR" sz="2000" dirty="0" smtClean="0">
                <a:solidFill>
                  <a:schemeClr val="bg1"/>
                </a:solidFill>
              </a:rPr>
              <a:t>operacional da </a:t>
            </a:r>
            <a:r>
              <a:rPr lang="pt-BR" sz="2000" dirty="0">
                <a:solidFill>
                  <a:schemeClr val="bg1"/>
                </a:solidFill>
              </a:rPr>
              <a:t>gestão do design o designer deve:</a:t>
            </a: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Operar o design para garantir o andamento do </a:t>
            </a:r>
            <a:r>
              <a:rPr lang="pt-BR" sz="1800" dirty="0" err="1">
                <a:solidFill>
                  <a:schemeClr val="bg1"/>
                </a:solidFill>
              </a:rPr>
              <a:t>metaprojeto</a:t>
            </a:r>
            <a:r>
              <a:rPr lang="pt-BR" sz="1800" dirty="0">
                <a:solidFill>
                  <a:schemeClr val="bg1"/>
                </a:solidFill>
              </a:rPr>
              <a:t> e posterior projeto em si. </a:t>
            </a:r>
            <a:endParaRPr lang="pt-BR" sz="1800" dirty="0" smtClean="0">
              <a:solidFill>
                <a:schemeClr val="bg1"/>
              </a:solidFill>
            </a:endParaRPr>
          </a:p>
          <a:p>
            <a:pPr marL="36000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Desenvolver as ações e soluções</a:t>
            </a:r>
            <a:r>
              <a:rPr lang="pt-BR" sz="1800" b="0" dirty="0">
                <a:solidFill>
                  <a:schemeClr val="bg1"/>
                </a:solidFill>
              </a:rPr>
              <a:t>, </a:t>
            </a:r>
            <a:r>
              <a:rPr lang="pt-BR" sz="1800" dirty="0">
                <a:solidFill>
                  <a:schemeClr val="bg1"/>
                </a:solidFill>
              </a:rPr>
              <a:t>cumprindo o processo de design</a:t>
            </a:r>
            <a:r>
              <a:rPr lang="pt-BR" sz="1800" b="0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para que siga </a:t>
            </a:r>
            <a:r>
              <a:rPr lang="pt-BR" sz="1800" dirty="0" smtClean="0">
                <a:solidFill>
                  <a:schemeClr val="bg1"/>
                </a:solidFill>
              </a:rPr>
              <a:t>a estrutura proposta</a:t>
            </a:r>
            <a:r>
              <a:rPr lang="pt-BR" sz="1800" b="0" dirty="0" smtClean="0">
                <a:solidFill>
                  <a:schemeClr val="bg1"/>
                </a:solidFill>
              </a:rPr>
              <a:t>, </a:t>
            </a:r>
            <a:r>
              <a:rPr lang="pt-BR" sz="1800" b="0" dirty="0">
                <a:solidFill>
                  <a:schemeClr val="bg1"/>
                </a:solidFill>
              </a:rPr>
              <a:t>de forma a incorporar a pesquisa prospectiva para obtenção da inovação de significado</a:t>
            </a:r>
            <a:r>
              <a:rPr lang="pt-BR" sz="1800" b="0" dirty="0" smtClean="0">
                <a:solidFill>
                  <a:schemeClr val="bg1"/>
                </a:solidFill>
              </a:rPr>
              <a:t>.</a:t>
            </a: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Operacionalizar</a:t>
            </a:r>
            <a:r>
              <a:rPr lang="pt-BR" sz="1800" b="0" dirty="0">
                <a:solidFill>
                  <a:schemeClr val="bg1"/>
                </a:solidFill>
              </a:rPr>
              <a:t>, por meio de </a:t>
            </a:r>
            <a:r>
              <a:rPr lang="pt-BR" sz="1800" dirty="0">
                <a:solidFill>
                  <a:schemeClr val="bg1"/>
                </a:solidFill>
              </a:rPr>
              <a:t>organização e controle de recursos </a:t>
            </a:r>
            <a:r>
              <a:rPr lang="pt-BR" sz="1800" b="0" dirty="0">
                <a:solidFill>
                  <a:schemeClr val="bg1"/>
                </a:solidFill>
              </a:rPr>
              <a:t>(pessoal, financeiro, de materiais e tempo), </a:t>
            </a:r>
            <a:r>
              <a:rPr lang="pt-BR" sz="1800" dirty="0">
                <a:solidFill>
                  <a:schemeClr val="bg1"/>
                </a:solidFill>
              </a:rPr>
              <a:t>no âmbito do projeto</a:t>
            </a:r>
            <a:r>
              <a:rPr lang="pt-BR" sz="1800" b="0" dirty="0">
                <a:solidFill>
                  <a:schemeClr val="bg1"/>
                </a:solidFill>
              </a:rPr>
              <a:t>, de forma a realizar o </a:t>
            </a:r>
            <a:r>
              <a:rPr lang="pt-BR" sz="1800" b="0" dirty="0" err="1">
                <a:solidFill>
                  <a:schemeClr val="bg1"/>
                </a:solidFill>
              </a:rPr>
              <a:t>metaconceito</a:t>
            </a:r>
            <a:r>
              <a:rPr lang="pt-BR" sz="1800" b="0" dirty="0">
                <a:solidFill>
                  <a:schemeClr val="bg1"/>
                </a:solidFill>
              </a:rPr>
              <a:t> de design</a:t>
            </a:r>
            <a:r>
              <a:rPr lang="pt-BR" sz="1800" b="0" dirty="0" smtClean="0">
                <a:solidFill>
                  <a:schemeClr val="bg1"/>
                </a:solidFill>
              </a:rPr>
              <a:t>.</a:t>
            </a:r>
            <a:endParaRPr lang="pt-BR" sz="1800" b="0" dirty="0">
              <a:solidFill>
                <a:schemeClr val="bg1"/>
              </a:solidFill>
            </a:endParaRP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>
                <a:solidFill>
                  <a:schemeClr val="bg1"/>
                </a:solidFill>
              </a:rPr>
              <a:t>Assumir o papel de </a:t>
            </a:r>
            <a:r>
              <a:rPr lang="pt-BR" sz="1800" dirty="0" smtClean="0">
                <a:solidFill>
                  <a:schemeClr val="bg1"/>
                </a:solidFill>
              </a:rPr>
              <a:t>prospector </a:t>
            </a:r>
            <a:r>
              <a:rPr lang="pt-BR" sz="1800" dirty="0">
                <a:solidFill>
                  <a:schemeClr val="bg1"/>
                </a:solidFill>
              </a:rPr>
              <a:t>e propositor de conceitos </a:t>
            </a:r>
            <a:r>
              <a:rPr lang="pt-BR" sz="1800" b="0" dirty="0">
                <a:solidFill>
                  <a:schemeClr val="bg1"/>
                </a:solidFill>
              </a:rPr>
              <a:t>de inovações de significado, a partir da pesquisa prospectiva.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 marL="36000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dirty="0">
                <a:solidFill>
                  <a:schemeClr val="bg1"/>
                </a:solidFill>
              </a:rPr>
              <a:t>Executar o </a:t>
            </a:r>
            <a:r>
              <a:rPr lang="pt-BR" sz="1800" dirty="0" err="1">
                <a:solidFill>
                  <a:schemeClr val="bg1"/>
                </a:solidFill>
              </a:rPr>
              <a:t>metaconceito</a:t>
            </a:r>
            <a:r>
              <a:rPr lang="pt-BR" sz="1800" dirty="0">
                <a:solidFill>
                  <a:schemeClr val="bg1"/>
                </a:solidFill>
              </a:rPr>
              <a:t> de design</a:t>
            </a:r>
            <a:r>
              <a:rPr lang="pt-BR" sz="1800" b="0" dirty="0">
                <a:solidFill>
                  <a:schemeClr val="bg1"/>
                </a:solidFill>
              </a:rPr>
              <a:t> a partir dos cenários construídos, gerando-se conceitos guiados pela inovação de significado</a:t>
            </a:r>
            <a:r>
              <a:rPr lang="pt-BR" sz="1800" b="0" dirty="0" smtClean="0">
                <a:solidFill>
                  <a:schemeClr val="bg1"/>
                </a:solidFill>
              </a:rPr>
              <a:t>.</a:t>
            </a:r>
            <a:endParaRPr lang="pt-BR" sz="1800" b="0" dirty="0">
              <a:solidFill>
                <a:schemeClr val="bg1"/>
              </a:solidFill>
            </a:endParaRP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 smtClean="0">
                <a:solidFill>
                  <a:schemeClr val="bg1"/>
                </a:solidFill>
              </a:rPr>
              <a:t>Desenvolver </a:t>
            </a:r>
            <a:r>
              <a:rPr lang="pt-BR" sz="1800" b="0" dirty="0">
                <a:solidFill>
                  <a:schemeClr val="bg1"/>
                </a:solidFill>
              </a:rPr>
              <a:t>o </a:t>
            </a:r>
            <a:r>
              <a:rPr lang="pt-BR" sz="1800" b="0" dirty="0" err="1">
                <a:solidFill>
                  <a:schemeClr val="bg1"/>
                </a:solidFill>
              </a:rPr>
              <a:t>metaconceito</a:t>
            </a:r>
            <a:r>
              <a:rPr lang="pt-BR" sz="1800" b="0" dirty="0">
                <a:solidFill>
                  <a:schemeClr val="bg1"/>
                </a:solidFill>
              </a:rPr>
              <a:t> de design e sua </a:t>
            </a:r>
            <a:r>
              <a:rPr lang="pt-BR" sz="1800" dirty="0">
                <a:solidFill>
                  <a:schemeClr val="bg1"/>
                </a:solidFill>
              </a:rPr>
              <a:t>experimentação ativa</a:t>
            </a:r>
            <a:r>
              <a:rPr lang="pt-BR" sz="1800" b="0" dirty="0">
                <a:solidFill>
                  <a:schemeClr val="bg1"/>
                </a:solidFill>
              </a:rPr>
              <a:t>, alinhado com o briefing, com os cenários construídos e com a visão estratégica da organização para o futuro. </a:t>
            </a:r>
            <a:endParaRPr lang="pt-BR" sz="1800" b="0" dirty="0" smtClean="0">
              <a:solidFill>
                <a:schemeClr val="bg1"/>
              </a:solidFill>
            </a:endParaRP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r>
              <a:rPr lang="pt-BR" sz="1800" b="0" dirty="0">
                <a:solidFill>
                  <a:schemeClr val="bg1"/>
                </a:solidFill>
              </a:rPr>
              <a:t>Usar das </a:t>
            </a:r>
            <a:r>
              <a:rPr lang="pt-BR" sz="1800" dirty="0">
                <a:solidFill>
                  <a:schemeClr val="bg1"/>
                </a:solidFill>
              </a:rPr>
              <a:t>ferramentas para a antecipação </a:t>
            </a:r>
            <a:r>
              <a:rPr lang="pt-BR" sz="1800" b="0" dirty="0">
                <a:solidFill>
                  <a:schemeClr val="bg1"/>
                </a:solidFill>
              </a:rPr>
              <a:t>de testes e resultados como </a:t>
            </a:r>
            <a:r>
              <a:rPr lang="pt-BR" sz="1800" b="0" dirty="0" err="1">
                <a:solidFill>
                  <a:schemeClr val="bg1"/>
                </a:solidFill>
              </a:rPr>
              <a:t>mockups</a:t>
            </a:r>
            <a:r>
              <a:rPr lang="pt-BR" sz="1800" b="0" dirty="0">
                <a:solidFill>
                  <a:schemeClr val="bg1"/>
                </a:solidFill>
              </a:rPr>
              <a:t>, impressão 3D, teste ergonômicos e etc., de maneira a antecipar os possíveis problemas, agilizando a experimentação. </a:t>
            </a:r>
            <a:r>
              <a:rPr lang="pt-BR" sz="1800" b="0" dirty="0">
                <a:solidFill>
                  <a:schemeClr val="bg1"/>
                </a:solidFill>
              </a:rPr>
              <a:t>					</a:t>
            </a:r>
            <a:r>
              <a:rPr lang="pt-BR" sz="1800" b="0" dirty="0" smtClean="0">
                <a:solidFill>
                  <a:schemeClr val="bg1"/>
                </a:solidFill>
              </a:rPr>
              <a:t>(...)</a:t>
            </a:r>
            <a:endParaRPr lang="pt-BR" sz="1800" b="0" dirty="0">
              <a:solidFill>
                <a:schemeClr val="bg1"/>
              </a:solidFill>
            </a:endParaRPr>
          </a:p>
          <a:p>
            <a:pPr marL="36000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</a:pPr>
            <a:endParaRPr lang="pt-BR" sz="1800" b="0" dirty="0">
              <a:solidFill>
                <a:schemeClr val="bg1"/>
              </a:solidFill>
            </a:endParaRPr>
          </a:p>
          <a:p>
            <a:pPr marL="360000" lvl="0" indent="-3600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50000"/>
              <a:buFont typeface="+mj-lt"/>
              <a:buAutoNum type="arabicPeriod"/>
            </a:pPr>
            <a:endParaRPr lang="pt-BR" sz="1200" b="0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347995" y="6525344"/>
            <a:ext cx="179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12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13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2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5688" y="4476601"/>
            <a:ext cx="8858312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8000" b="1" dirty="0" smtClean="0"/>
              <a:t>B.I. </a:t>
            </a:r>
            <a:r>
              <a:rPr lang="pt-BR" sz="8000" dirty="0" smtClean="0"/>
              <a:t>&amp;</a:t>
            </a:r>
            <a:r>
              <a:rPr lang="pt-BR" sz="8000" b="1" dirty="0" smtClean="0"/>
              <a:t> DESIGN</a:t>
            </a:r>
            <a:endParaRPr lang="pt-BR" sz="8000" b="1" dirty="0"/>
          </a:p>
          <a:p>
            <a:pPr algn="ctr"/>
            <a:endParaRPr lang="pt-BR" sz="8000" b="1" dirty="0"/>
          </a:p>
        </p:txBody>
      </p:sp>
    </p:spTree>
    <p:extLst>
      <p:ext uri="{BB962C8B-B14F-4D97-AF65-F5344CB8AC3E}">
        <p14:creationId xmlns:p14="http://schemas.microsoft.com/office/powerpoint/2010/main" val="29167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323528" y="1000108"/>
            <a:ext cx="8568952" cy="512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Práxis convencional do design até aqui...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como enxergar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alguma </a:t>
            </a:r>
            <a:r>
              <a:rPr lang="pt-BR" sz="2000" b="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acuracidade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futuro?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ser mais assertivo e quantitativo?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mensurar a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possível mudança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garantir que uma oportunidade seja reconhecida antes que seja tarde demais? </a:t>
            </a:r>
            <a:endParaRPr lang="pt-BR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endParaRPr lang="pt-BR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o design pode utilizar do BI para olhar para o </a:t>
            </a:r>
            <a:r>
              <a:rPr lang="pt-B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futuro?</a:t>
            </a: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0"/>
          <a:stretch/>
        </p:blipFill>
        <p:spPr>
          <a:xfrm>
            <a:off x="6516216" y="1628800"/>
            <a:ext cx="1396693" cy="1161630"/>
          </a:xfrm>
          <a:prstGeom prst="rect">
            <a:avLst/>
          </a:prstGeom>
        </p:spPr>
      </p:pic>
      <p:sp>
        <p:nvSpPr>
          <p:cNvPr id="9" name="Seta em curva para a esquerda 8"/>
          <p:cNvSpPr/>
          <p:nvPr/>
        </p:nvSpPr>
        <p:spPr>
          <a:xfrm>
            <a:off x="8316416" y="4005064"/>
            <a:ext cx="533241" cy="919806"/>
          </a:xfrm>
          <a:prstGeom prst="curvedLeftArrow">
            <a:avLst>
              <a:gd name="adj1" fmla="val 27403"/>
              <a:gd name="adj2" fmla="val 50000"/>
              <a:gd name="adj3" fmla="val 3492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15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74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323528" y="1000108"/>
            <a:ext cx="7200800" cy="512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75000"/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Prospecção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 no contexto das atividades de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inteligência da gestão do conhecimento, que pode se utilizar do Big data e BI. 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75000"/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coleta e análise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uma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massa de dados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projetar o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futuro, por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diversas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lógicas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75000"/>
              <a:buNone/>
            </a:pPr>
            <a:endParaRPr lang="pt-BR" sz="9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75000"/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 tenho alguns dados e generalizo o conhecimento a partir deles &gt; a partir da pesquisa de comportamento de alguns </a:t>
            </a:r>
            <a:r>
              <a:rPr lang="pt-BR" sz="2000" b="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millenials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 um assunto, assumo que todos pensam daquela forma &gt; 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particular generalizo para o universo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(indutivo);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75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Dados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universo generalizando para o particular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pesquiso todos os </a:t>
            </a:r>
            <a:r>
              <a:rPr lang="pt-BR" sz="2000" b="0" i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millenials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assumo que um determinado grupo deles também pensa assim (dedutivo);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75000"/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75000"/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necessariamente os dados do passado são pertinentes para aplicação no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 &gt;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para inovação faz uma aplicação </a:t>
            </a:r>
            <a:r>
              <a:rPr lang="pt-BR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disruptiva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rompendo com o padrão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sz="2000" b="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abdutivo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75000"/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1560" y="6433575"/>
            <a:ext cx="5400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2019; </a:t>
            </a:r>
            <a:r>
              <a:rPr lang="pt-BR" sz="1100" i="1" dirty="0" err="1" smtClean="0">
                <a:solidFill>
                  <a:schemeClr val="bg1"/>
                </a:solidFill>
              </a:rPr>
              <a:t>Prodanov</a:t>
            </a:r>
            <a:r>
              <a:rPr lang="pt-BR" sz="1100" i="1" dirty="0" smtClean="0">
                <a:solidFill>
                  <a:schemeClr val="bg1"/>
                </a:solidFill>
              </a:rPr>
              <a:t> </a:t>
            </a:r>
            <a:r>
              <a:rPr lang="pt-BR" sz="1100" i="1" dirty="0" smtClean="0">
                <a:solidFill>
                  <a:schemeClr val="bg1"/>
                </a:solidFill>
              </a:rPr>
              <a:t>e Freitas, 2013; </a:t>
            </a:r>
            <a:r>
              <a:rPr lang="pt-BR" sz="1100" i="1" dirty="0" err="1" smtClean="0">
                <a:solidFill>
                  <a:schemeClr val="bg1"/>
                </a:solidFill>
              </a:rPr>
              <a:t>Gonzales</a:t>
            </a:r>
            <a:r>
              <a:rPr lang="pt-BR" sz="1100" i="1" dirty="0" smtClean="0">
                <a:solidFill>
                  <a:schemeClr val="bg1"/>
                </a:solidFill>
              </a:rPr>
              <a:t>, 2012)</a:t>
            </a:r>
            <a:endParaRPr lang="pt-BR" sz="1100" i="1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7380312" y="2060848"/>
            <a:ext cx="1230472" cy="1067429"/>
          </a:xfrm>
          <a:prstGeom prst="rect">
            <a:avLst/>
          </a:prstGeom>
        </p:spPr>
      </p:pic>
      <p:sp>
        <p:nvSpPr>
          <p:cNvPr id="10" name="Seta em curva para a esquerda 9"/>
          <p:cNvSpPr/>
          <p:nvPr/>
        </p:nvSpPr>
        <p:spPr>
          <a:xfrm>
            <a:off x="7836939" y="4365104"/>
            <a:ext cx="533241" cy="919806"/>
          </a:xfrm>
          <a:prstGeom prst="curvedLeftArrow">
            <a:avLst>
              <a:gd name="adj1" fmla="val 27403"/>
              <a:gd name="adj2" fmla="val 50000"/>
              <a:gd name="adj3" fmla="val 3492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12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16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73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11" name="Google Shape;448;p62"/>
          <p:cNvSpPr txBox="1"/>
          <p:nvPr/>
        </p:nvSpPr>
        <p:spPr>
          <a:xfrm>
            <a:off x="35496" y="937296"/>
            <a:ext cx="7416824" cy="3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indent="-3429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000" b="1" kern="0" dirty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Abordagem </a:t>
            </a:r>
            <a:r>
              <a:rPr lang="en" sz="2000" b="1" kern="0" dirty="0" smtClean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tecnológica</a:t>
            </a:r>
            <a:r>
              <a:rPr lang="en" sz="2000" b="1" kern="0" dirty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:</a:t>
            </a:r>
            <a:r>
              <a:rPr lang="en" sz="2000" kern="0" dirty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 são </a:t>
            </a:r>
            <a:r>
              <a:rPr lang="en" sz="2000" b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ferramentas/infraestrutura 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tecnológicas e estatísticas </a:t>
            </a:r>
            <a:r>
              <a:rPr lang="en" sz="2000" b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que apoiam 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o armazenamento e análise de informação. O foco está nas tecnologias que permitem a gravação, recuperação, mineração, manipulação e análise dos dados e informação &gt;</a:t>
            </a:r>
            <a:r>
              <a:rPr lang="en" sz="16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en" sz="16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Data Warehouse, Data Mining, Data base, Data Mart, Inteligência Artificial, Machine Learning, Iot, Realidade Aumentada e etc. </a:t>
            </a:r>
            <a:endParaRPr sz="1600" i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342900" indent="-3429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sz="2000" i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482600" indent="-3429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000" b="1" kern="0" dirty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Abordagem administrativa: 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é vista como um </a:t>
            </a:r>
            <a:r>
              <a:rPr lang="en" sz="2000" b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processo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 em que os dados internos e externos da empresa são integrados para gera</a:t>
            </a:r>
            <a:r>
              <a:rPr lang="en" sz="2000" b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r informação pertinente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 (indicadores,</a:t>
            </a:r>
            <a:r>
              <a:rPr lang="en" sz="2000" i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 dashboards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, relatórios) para o processo de </a:t>
            </a:r>
            <a:r>
              <a:rPr lang="en" sz="2000" b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tomada de decisão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. </a:t>
            </a:r>
            <a:r>
              <a:rPr lang="en" sz="16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Termos vizinhos e similares: Business Intelligence, </a:t>
            </a:r>
            <a:r>
              <a:rPr lang="en" sz="1600" kern="0" dirty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Competitive Intelligence, Competitor intelligence,   Enterprise reporting, Intelligence analysis, Market intelligence, Strategic early warning, Technological  Intelligence, Enterprise reporting, Intelligence analysis, Market intelligence, Strategic early </a:t>
            </a:r>
            <a:r>
              <a:rPr lang="en" sz="1600" kern="0" dirty="0" smtClean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warning.			</a:t>
            </a:r>
            <a:endParaRPr lang="en" sz="1600" kern="0" dirty="0">
              <a:solidFill>
                <a:srgbClr val="212121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742950" indent="-28575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sz="14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indent="-285750">
              <a:buClr>
                <a:schemeClr val="bg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sz="14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Google Shape;449;p62"/>
          <p:cNvPicPr preferRelativeResize="0"/>
          <p:nvPr/>
        </p:nvPicPr>
        <p:blipFill rotWithShape="1">
          <a:blip r:embed="rId3">
            <a:alphaModFix/>
          </a:blip>
          <a:srcRect b="17904"/>
          <a:stretch/>
        </p:blipFill>
        <p:spPr>
          <a:xfrm rot="866192">
            <a:off x="7409239" y="3706583"/>
            <a:ext cx="1195847" cy="98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50;p62"/>
          <p:cNvPicPr preferRelativeResize="0"/>
          <p:nvPr/>
        </p:nvPicPr>
        <p:blipFill rotWithShape="1">
          <a:blip r:embed="rId4">
            <a:alphaModFix/>
          </a:blip>
          <a:srcRect b="13292"/>
          <a:stretch/>
        </p:blipFill>
        <p:spPr>
          <a:xfrm>
            <a:off x="7493499" y="2060848"/>
            <a:ext cx="1027325" cy="89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ângulo 14"/>
          <p:cNvSpPr/>
          <p:nvPr/>
        </p:nvSpPr>
        <p:spPr>
          <a:xfrm>
            <a:off x="576064" y="6433575"/>
            <a:ext cx="32758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Prior, 2009)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8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17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11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323528" y="1000108"/>
            <a:ext cx="8424936" cy="512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esign + </a:t>
            </a:r>
            <a:r>
              <a:rPr lang="pt-B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endParaRPr lang="pt-BR" sz="12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endParaRPr lang="pt-BR" sz="12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“Donos dos dados são os donos do futuro”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(terra,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fábricas e dados) &gt; </a:t>
            </a:r>
            <a:r>
              <a:rPr lang="pt-BR" sz="2000" b="0" i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bots</a:t>
            </a:r>
            <a:r>
              <a:rPr lang="pt-BR" sz="2000" b="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sociedades não de exploração, mas de irrelevância </a:t>
            </a: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200" b="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Harari</a:t>
            </a: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</a:t>
            </a: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endParaRPr lang="pt-BR" sz="12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endParaRPr lang="pt-BR" sz="12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descobertas de </a:t>
            </a:r>
            <a:r>
              <a:rPr lang="pt-BR" sz="2000" b="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têm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poder de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maximizar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velocidade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deste reconhecimento;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descobertas de </a:t>
            </a:r>
            <a:r>
              <a:rPr lang="pt-BR" sz="2000" b="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têm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poder de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mensurar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reconhecimento;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análise dos dados que revelam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lacunas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serviço ou produto existente;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identificam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sinais para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novas oportunidades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diversas áreas;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ermitem a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customização;</a:t>
            </a: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poiam decisões de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sustentabilidade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controle da mesma;</a:t>
            </a: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Porém, c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o design, é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lacuna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ainda a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 explorada</a:t>
            </a:r>
            <a:r>
              <a:rPr lang="pt-BR" sz="1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(PETRINI, POZZEBON, 2009; PETRINNI, 2006)</a:t>
            </a:r>
            <a:endParaRPr lang="pt-BR" sz="12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8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18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67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6229926" cy="5126055"/>
          </a:xfrm>
        </p:spPr>
        <p:txBody>
          <a:bodyPr>
            <a:noAutofit/>
          </a:bodyPr>
          <a:lstStyle/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+ pesquisa prospectiva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 pode auxiliar no reconhecimento de padrões &gt; </a:t>
            </a:r>
            <a:r>
              <a:rPr lang="pt-BR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ferramentas do </a:t>
            </a:r>
            <a:r>
              <a:rPr lang="pt-BR" sz="2000" i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business </a:t>
            </a:r>
            <a:r>
              <a:rPr lang="pt-BR" sz="2000" i="1" dirty="0" err="1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intelligence</a:t>
            </a:r>
            <a:r>
              <a:rPr lang="pt-BR" sz="2000" b="0" i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auxiliam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endParaRPr lang="pt-BR" sz="2000" b="0" dirty="0" smtClean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identificação </a:t>
            </a:r>
            <a:r>
              <a:rPr lang="pt-BR" sz="2000" b="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B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tendências de </a:t>
            </a:r>
            <a:r>
              <a:rPr lang="pt-BR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consumo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</a:rPr>
              <a:t>descoberta e detecção de </a:t>
            </a:r>
            <a:r>
              <a:rPr lang="pt-BR" sz="2000" dirty="0">
                <a:solidFill>
                  <a:schemeClr val="bg1"/>
                </a:solidFill>
              </a:rPr>
              <a:t>padrões </a:t>
            </a:r>
            <a:r>
              <a:rPr lang="pt-BR" sz="2000" dirty="0" smtClean="0">
                <a:solidFill>
                  <a:schemeClr val="bg1"/>
                </a:solidFill>
              </a:rPr>
              <a:t>comportamentais;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</a:rPr>
              <a:t>identificação </a:t>
            </a:r>
            <a:r>
              <a:rPr lang="pt-BR" sz="2000" b="0" dirty="0">
                <a:solidFill>
                  <a:schemeClr val="bg1"/>
                </a:solidFill>
              </a:rPr>
              <a:t>de </a:t>
            </a:r>
            <a:r>
              <a:rPr lang="pt-BR" sz="2000" dirty="0">
                <a:solidFill>
                  <a:schemeClr val="bg1"/>
                </a:solidFill>
              </a:rPr>
              <a:t>padrões em nichos </a:t>
            </a:r>
            <a:r>
              <a:rPr lang="pt-BR" sz="2000" b="0" dirty="0">
                <a:solidFill>
                  <a:schemeClr val="bg1"/>
                </a:solidFill>
              </a:rPr>
              <a:t>de mercado</a:t>
            </a:r>
            <a:r>
              <a:rPr lang="pt-BR" sz="2000" b="0" dirty="0" smtClean="0">
                <a:solidFill>
                  <a:schemeClr val="bg1"/>
                </a:solidFill>
              </a:rPr>
              <a:t>;</a:t>
            </a:r>
            <a:endParaRPr lang="pt-BR" sz="2000" b="0" dirty="0" smtClean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mudanças </a:t>
            </a:r>
            <a:r>
              <a:rPr lang="pt-BR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pt-BR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comportamento, opiniões, atitudes, demografia 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 etc., em </a:t>
            </a:r>
            <a:r>
              <a:rPr lang="pt-BR" sz="20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tempo real 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público-alvo: </a:t>
            </a:r>
            <a:endParaRPr lang="pt-BR" sz="2000" b="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</a:rPr>
              <a:t>segmentação </a:t>
            </a:r>
            <a:r>
              <a:rPr lang="pt-BR" sz="2000" b="0" dirty="0">
                <a:solidFill>
                  <a:schemeClr val="bg1"/>
                </a:solidFill>
              </a:rPr>
              <a:t>de mercado; </a:t>
            </a:r>
            <a:endParaRPr lang="pt-BR" sz="2000" b="0" dirty="0" smtClean="0">
              <a:solidFill>
                <a:schemeClr val="bg1"/>
              </a:solidFill>
              <a:latin typeface="+mj-lt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dirty="0" smtClean="0">
                <a:solidFill>
                  <a:schemeClr val="bg1"/>
                </a:solidFill>
                <a:latin typeface="+mj-lt"/>
              </a:rPr>
              <a:t>apoiando previsões </a:t>
            </a:r>
            <a:r>
              <a:rPr lang="pt-BR" sz="2000" b="0" dirty="0">
                <a:solidFill>
                  <a:schemeClr val="bg1"/>
                </a:solidFill>
                <a:latin typeface="+mj-lt"/>
              </a:rPr>
              <a:t>de novos cenários e tendências de 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</a:rPr>
              <a:t>mercado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</a:rPr>
              <a:t>;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+mj-lt"/>
              </a:rPr>
              <a:t>... Apoiando o designer no processo </a:t>
            </a:r>
            <a:r>
              <a:rPr lang="pt-BR" sz="2000" b="0" dirty="0" err="1" smtClean="0">
                <a:solidFill>
                  <a:schemeClr val="bg1"/>
                </a:solidFill>
                <a:latin typeface="+mj-lt"/>
              </a:rPr>
              <a:t>abdutivo</a:t>
            </a:r>
            <a:r>
              <a:rPr lang="pt-BR" sz="2000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pt-BR" sz="2000" b="0" dirty="0" err="1" smtClean="0">
                <a:solidFill>
                  <a:schemeClr val="bg1"/>
                </a:solidFill>
                <a:latin typeface="+mj-lt"/>
              </a:rPr>
              <a:t>disruptivo</a:t>
            </a:r>
            <a:r>
              <a:rPr lang="pt-BR" sz="2000" b="0" dirty="0" smtClean="0">
                <a:solidFill>
                  <a:schemeClr val="bg1"/>
                </a:solidFill>
                <a:latin typeface="+mj-lt"/>
              </a:rPr>
              <a:t>);</a:t>
            </a:r>
            <a:endParaRPr lang="pt-BR" sz="2000" b="0" dirty="0" smtClean="0">
              <a:solidFill>
                <a:schemeClr val="bg1"/>
              </a:solidFill>
              <a:latin typeface="+mj-lt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endParaRPr lang="pt-BR" sz="2000" b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pic>
        <p:nvPicPr>
          <p:cNvPr id="10" name="Google Shape;439;p61"/>
          <p:cNvPicPr preferRelativeResize="0"/>
          <p:nvPr/>
        </p:nvPicPr>
        <p:blipFill rotWithShape="1">
          <a:blip r:embed="rId3">
            <a:alphaModFix/>
          </a:blip>
          <a:srcRect b="13688"/>
          <a:stretch/>
        </p:blipFill>
        <p:spPr>
          <a:xfrm>
            <a:off x="6876256" y="4797152"/>
            <a:ext cx="1323032" cy="114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1" t="-2067" r="2481" b="15042"/>
          <a:stretch/>
        </p:blipFill>
        <p:spPr>
          <a:xfrm>
            <a:off x="7013790" y="2924944"/>
            <a:ext cx="1047964" cy="911992"/>
          </a:xfrm>
          <a:prstGeom prst="rect">
            <a:avLst/>
          </a:prstGeom>
        </p:spPr>
      </p:pic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19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08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84" y="2348880"/>
            <a:ext cx="2984616" cy="29846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2280" y="980728"/>
            <a:ext cx="5981888" cy="512605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en-GB" sz="1800" b="0" dirty="0" err="1" smtClean="0">
                <a:solidFill>
                  <a:schemeClr val="bg1"/>
                </a:solidFill>
              </a:rPr>
              <a:t>Doutoranda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err="1" smtClean="0">
                <a:solidFill>
                  <a:schemeClr val="bg1"/>
                </a:solidFill>
              </a:rPr>
              <a:t>em</a:t>
            </a:r>
            <a:r>
              <a:rPr lang="en-GB" sz="1800" b="0" dirty="0" smtClean="0">
                <a:solidFill>
                  <a:schemeClr val="bg1"/>
                </a:solidFill>
              </a:rPr>
              <a:t> Design </a:t>
            </a:r>
            <a:r>
              <a:rPr lang="en-GB" sz="1800" b="0" dirty="0" err="1" smtClean="0">
                <a:solidFill>
                  <a:schemeClr val="bg1"/>
                </a:solidFill>
              </a:rPr>
              <a:t>pela</a:t>
            </a:r>
            <a:r>
              <a:rPr lang="en-GB" sz="1800" b="0" dirty="0" smtClean="0">
                <a:solidFill>
                  <a:schemeClr val="bg1"/>
                </a:solidFill>
              </a:rPr>
              <a:t> UFPR, </a:t>
            </a:r>
            <a:r>
              <a:rPr lang="en-GB" sz="1800" b="0" dirty="0" err="1" smtClean="0">
                <a:solidFill>
                  <a:schemeClr val="bg1"/>
                </a:solidFill>
              </a:rPr>
              <a:t>temas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>
                <a:solidFill>
                  <a:schemeClr val="bg1"/>
                </a:solidFill>
              </a:rPr>
              <a:t>de </a:t>
            </a:r>
            <a:r>
              <a:rPr lang="en-GB" sz="1800" b="0" dirty="0" err="1">
                <a:solidFill>
                  <a:schemeClr val="bg1"/>
                </a:solidFill>
              </a:rPr>
              <a:t>pesquisa</a:t>
            </a:r>
            <a:r>
              <a:rPr lang="en-GB" sz="1800" b="0" dirty="0">
                <a:solidFill>
                  <a:schemeClr val="bg1"/>
                </a:solidFill>
              </a:rPr>
              <a:t>: </a:t>
            </a:r>
            <a:r>
              <a:rPr lang="en-GB" sz="1800" b="0" i="1" dirty="0" smtClean="0">
                <a:solidFill>
                  <a:schemeClr val="bg1"/>
                </a:solidFill>
              </a:rPr>
              <a:t>Design para a </a:t>
            </a:r>
            <a:r>
              <a:rPr lang="en-GB" sz="1800" i="1" dirty="0" err="1" smtClean="0">
                <a:solidFill>
                  <a:schemeClr val="bg1"/>
                </a:solidFill>
              </a:rPr>
              <a:t>sustentabilidade</a:t>
            </a:r>
            <a:r>
              <a:rPr lang="en-GB" sz="1800" b="0" i="1" dirty="0" smtClean="0">
                <a:solidFill>
                  <a:schemeClr val="bg1"/>
                </a:solidFill>
              </a:rPr>
              <a:t> e </a:t>
            </a:r>
            <a:r>
              <a:rPr lang="en-GB" sz="1800" i="1" dirty="0" smtClean="0">
                <a:solidFill>
                  <a:schemeClr val="bg1"/>
                </a:solidFill>
              </a:rPr>
              <a:t>Business Intelligence;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en-GB" sz="1800" dirty="0" err="1" smtClean="0">
                <a:solidFill>
                  <a:schemeClr val="bg1"/>
                </a:solidFill>
              </a:rPr>
              <a:t>Mestre</a:t>
            </a:r>
            <a:r>
              <a:rPr lang="en-GB" sz="1800" dirty="0" smtClean="0">
                <a:solidFill>
                  <a:schemeClr val="bg1"/>
                </a:solidFill>
              </a:rPr>
              <a:t> </a:t>
            </a:r>
            <a:r>
              <a:rPr lang="en-GB" sz="1800" b="0" dirty="0" err="1">
                <a:solidFill>
                  <a:schemeClr val="bg1"/>
                </a:solidFill>
              </a:rPr>
              <a:t>em</a:t>
            </a:r>
            <a:r>
              <a:rPr lang="en-GB" sz="1800" b="0" dirty="0">
                <a:solidFill>
                  <a:schemeClr val="bg1"/>
                </a:solidFill>
              </a:rPr>
              <a:t> Design </a:t>
            </a:r>
            <a:r>
              <a:rPr lang="en-GB" sz="1800" b="0" dirty="0" err="1">
                <a:solidFill>
                  <a:schemeClr val="bg1"/>
                </a:solidFill>
              </a:rPr>
              <a:t>pela</a:t>
            </a:r>
            <a:r>
              <a:rPr lang="en-GB" sz="1800" b="0" dirty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chemeClr val="bg1"/>
                </a:solidFill>
              </a:rPr>
              <a:t>UFPR, </a:t>
            </a:r>
            <a:r>
              <a:rPr lang="en-GB" sz="1800" b="0" dirty="0" err="1" smtClean="0">
                <a:solidFill>
                  <a:schemeClr val="bg1"/>
                </a:solidFill>
              </a:rPr>
              <a:t>temas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>
                <a:solidFill>
                  <a:schemeClr val="bg1"/>
                </a:solidFill>
              </a:rPr>
              <a:t>de </a:t>
            </a:r>
            <a:r>
              <a:rPr lang="en-GB" sz="1800" b="0" dirty="0" err="1">
                <a:solidFill>
                  <a:schemeClr val="bg1"/>
                </a:solidFill>
              </a:rPr>
              <a:t>pesquisa</a:t>
            </a:r>
            <a:r>
              <a:rPr lang="en-GB" sz="1800" b="0" dirty="0">
                <a:solidFill>
                  <a:schemeClr val="bg1"/>
                </a:solidFill>
              </a:rPr>
              <a:t>: </a:t>
            </a:r>
            <a:r>
              <a:rPr lang="en-GB" sz="1800" i="1" dirty="0" err="1">
                <a:solidFill>
                  <a:schemeClr val="bg1"/>
                </a:solidFill>
              </a:rPr>
              <a:t>gestão</a:t>
            </a:r>
            <a:r>
              <a:rPr lang="en-GB" sz="1800" i="1" dirty="0">
                <a:solidFill>
                  <a:schemeClr val="bg1"/>
                </a:solidFill>
              </a:rPr>
              <a:t> de design, </a:t>
            </a:r>
            <a:r>
              <a:rPr lang="en-GB" sz="1800" i="1" dirty="0" err="1">
                <a:solidFill>
                  <a:schemeClr val="bg1"/>
                </a:solidFill>
              </a:rPr>
              <a:t>inovação</a:t>
            </a:r>
            <a:r>
              <a:rPr lang="en-GB" sz="1800" i="1" dirty="0">
                <a:solidFill>
                  <a:schemeClr val="bg1"/>
                </a:solidFill>
              </a:rPr>
              <a:t> </a:t>
            </a:r>
            <a:r>
              <a:rPr lang="en-GB" sz="1800" b="0" i="1" dirty="0">
                <a:solidFill>
                  <a:schemeClr val="bg1"/>
                </a:solidFill>
              </a:rPr>
              <a:t>e</a:t>
            </a:r>
            <a:r>
              <a:rPr lang="en-GB" sz="1800" i="1" dirty="0">
                <a:solidFill>
                  <a:schemeClr val="bg1"/>
                </a:solidFill>
              </a:rPr>
              <a:t> </a:t>
            </a:r>
            <a:r>
              <a:rPr lang="en-GB" sz="1800" i="1" dirty="0" err="1">
                <a:solidFill>
                  <a:schemeClr val="bg1"/>
                </a:solidFill>
              </a:rPr>
              <a:t>pesquisa</a:t>
            </a:r>
            <a:r>
              <a:rPr lang="en-GB" sz="1800" i="1" dirty="0">
                <a:solidFill>
                  <a:schemeClr val="bg1"/>
                </a:solidFill>
              </a:rPr>
              <a:t> </a:t>
            </a:r>
            <a:r>
              <a:rPr lang="en-GB" sz="1800" i="1" dirty="0" err="1">
                <a:solidFill>
                  <a:schemeClr val="bg1"/>
                </a:solidFill>
              </a:rPr>
              <a:t>prospectiva</a:t>
            </a:r>
            <a:r>
              <a:rPr lang="en-GB" sz="1800" i="1" dirty="0">
                <a:solidFill>
                  <a:schemeClr val="bg1"/>
                </a:solidFill>
              </a:rPr>
              <a:t>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en-GB" sz="1800" b="0" dirty="0">
                <a:solidFill>
                  <a:schemeClr val="bg1"/>
                </a:solidFill>
              </a:rPr>
              <a:t>MBA </a:t>
            </a:r>
            <a:r>
              <a:rPr lang="en-GB" sz="1800" b="0" dirty="0" err="1">
                <a:solidFill>
                  <a:schemeClr val="bg1"/>
                </a:solidFill>
              </a:rPr>
              <a:t>em</a:t>
            </a:r>
            <a:r>
              <a:rPr lang="en-GB" sz="1800" b="0" dirty="0">
                <a:solidFill>
                  <a:schemeClr val="bg1"/>
                </a:solidFill>
              </a:rPr>
              <a:t> marketing </a:t>
            </a:r>
            <a:r>
              <a:rPr lang="en-GB" sz="1800" b="0" dirty="0" err="1">
                <a:solidFill>
                  <a:schemeClr val="bg1"/>
                </a:solidFill>
              </a:rPr>
              <a:t>pela</a:t>
            </a:r>
            <a:r>
              <a:rPr lang="en-GB" sz="1800" b="0" dirty="0">
                <a:solidFill>
                  <a:schemeClr val="bg1"/>
                </a:solidFill>
              </a:rPr>
              <a:t> </a:t>
            </a:r>
            <a:r>
              <a:rPr lang="en-GB" sz="1800" b="0" dirty="0" smtClean="0">
                <a:solidFill>
                  <a:schemeClr val="bg1"/>
                </a:solidFill>
              </a:rPr>
              <a:t>FGV</a:t>
            </a:r>
            <a:r>
              <a:rPr lang="en-GB" sz="1800" b="0" dirty="0">
                <a:solidFill>
                  <a:schemeClr val="bg1"/>
                </a:solidFill>
              </a:rPr>
              <a:t>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en-GB" sz="1800" b="0" dirty="0" err="1" smtClean="0">
                <a:solidFill>
                  <a:schemeClr val="bg1"/>
                </a:solidFill>
              </a:rPr>
              <a:t>Desenho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>
                <a:solidFill>
                  <a:schemeClr val="bg1"/>
                </a:solidFill>
              </a:rPr>
              <a:t>Industrial </a:t>
            </a:r>
            <a:r>
              <a:rPr lang="en-GB" sz="1800" b="0" dirty="0" smtClean="0">
                <a:solidFill>
                  <a:schemeClr val="bg1"/>
                </a:solidFill>
              </a:rPr>
              <a:t>(</a:t>
            </a:r>
            <a:r>
              <a:rPr lang="en-GB" sz="1800" b="0" dirty="0" err="1" smtClean="0">
                <a:solidFill>
                  <a:schemeClr val="bg1"/>
                </a:solidFill>
              </a:rPr>
              <a:t>habilitação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err="1" smtClean="0">
                <a:solidFill>
                  <a:schemeClr val="bg1"/>
                </a:solidFill>
              </a:rPr>
              <a:t>produto</a:t>
            </a:r>
            <a:r>
              <a:rPr lang="en-GB" sz="1800" b="0" dirty="0" smtClean="0">
                <a:solidFill>
                  <a:schemeClr val="bg1"/>
                </a:solidFill>
              </a:rPr>
              <a:t>) </a:t>
            </a:r>
            <a:r>
              <a:rPr lang="en-GB" sz="1800" b="0" dirty="0" err="1" smtClean="0">
                <a:solidFill>
                  <a:schemeClr val="bg1"/>
                </a:solidFill>
              </a:rPr>
              <a:t>pela</a:t>
            </a:r>
            <a:r>
              <a:rPr lang="en-GB" sz="1800" b="0" dirty="0" smtClean="0">
                <a:solidFill>
                  <a:schemeClr val="bg1"/>
                </a:solidFill>
              </a:rPr>
              <a:t> UFPR;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endParaRPr lang="en-GB" sz="1800" b="0" dirty="0">
              <a:solidFill>
                <a:schemeClr val="bg1"/>
              </a:solidFill>
            </a:endParaRP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1800" b="0" dirty="0">
                <a:solidFill>
                  <a:schemeClr val="bg1"/>
                </a:solidFill>
              </a:rPr>
              <a:t>Diretora da empresa </a:t>
            </a:r>
            <a:r>
              <a:rPr lang="pt-BR" sz="1800" dirty="0" smtClean="0">
                <a:solidFill>
                  <a:schemeClr val="bg1"/>
                </a:solidFill>
              </a:rPr>
              <a:t>ARBO design</a:t>
            </a:r>
            <a:r>
              <a:rPr lang="pt-BR" sz="1800" b="0" dirty="0" smtClean="0">
                <a:solidFill>
                  <a:schemeClr val="bg1"/>
                </a:solidFill>
              </a:rPr>
              <a:t>, </a:t>
            </a:r>
            <a:r>
              <a:rPr lang="pt-BR" sz="1800" b="0" dirty="0">
                <a:solidFill>
                  <a:schemeClr val="bg1"/>
                </a:solidFill>
              </a:rPr>
              <a:t>que presta serviços de design para diversas marcas dentro e fora do Brasil;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en-GB" sz="1800" b="0" dirty="0" smtClean="0">
                <a:solidFill>
                  <a:schemeClr val="bg1"/>
                </a:solidFill>
              </a:rPr>
              <a:t>Designer </a:t>
            </a:r>
            <a:r>
              <a:rPr lang="en-GB" sz="1800" b="0" dirty="0">
                <a:solidFill>
                  <a:schemeClr val="bg1"/>
                </a:solidFill>
              </a:rPr>
              <a:t>e </a:t>
            </a:r>
            <a:r>
              <a:rPr lang="en-GB" sz="1800" b="0" dirty="0" err="1">
                <a:solidFill>
                  <a:schemeClr val="bg1"/>
                </a:solidFill>
              </a:rPr>
              <a:t>gestora</a:t>
            </a:r>
            <a:r>
              <a:rPr lang="en-GB" sz="1800" b="0" dirty="0">
                <a:solidFill>
                  <a:schemeClr val="bg1"/>
                </a:solidFill>
              </a:rPr>
              <a:t> de design, </a:t>
            </a:r>
            <a:r>
              <a:rPr lang="en-GB" sz="1800" b="0" dirty="0" err="1">
                <a:solidFill>
                  <a:schemeClr val="bg1"/>
                </a:solidFill>
              </a:rPr>
              <a:t>em</a:t>
            </a:r>
            <a:r>
              <a:rPr lang="en-GB" sz="1800" b="0" dirty="0">
                <a:solidFill>
                  <a:schemeClr val="bg1"/>
                </a:solidFill>
              </a:rPr>
              <a:t> </a:t>
            </a:r>
            <a:r>
              <a:rPr lang="en-GB" sz="1800" b="0" dirty="0" err="1">
                <a:solidFill>
                  <a:schemeClr val="bg1"/>
                </a:solidFill>
              </a:rPr>
              <a:t>diversas</a:t>
            </a:r>
            <a:r>
              <a:rPr lang="en-GB" sz="1800" b="0" dirty="0">
                <a:solidFill>
                  <a:schemeClr val="bg1"/>
                </a:solidFill>
              </a:rPr>
              <a:t> </a:t>
            </a:r>
            <a:r>
              <a:rPr lang="en-GB" sz="1800" b="0" dirty="0" err="1">
                <a:solidFill>
                  <a:schemeClr val="bg1"/>
                </a:solidFill>
              </a:rPr>
              <a:t>empresas</a:t>
            </a:r>
            <a:r>
              <a:rPr lang="en-GB" sz="1800" b="0" dirty="0">
                <a:solidFill>
                  <a:schemeClr val="bg1"/>
                </a:solidFill>
              </a:rPr>
              <a:t> da </a:t>
            </a:r>
            <a:r>
              <a:rPr lang="en-GB" sz="1800" b="0" dirty="0" err="1">
                <a:solidFill>
                  <a:schemeClr val="bg1"/>
                </a:solidFill>
              </a:rPr>
              <a:t>área</a:t>
            </a:r>
            <a:r>
              <a:rPr lang="en-GB" sz="1800" b="0" dirty="0">
                <a:solidFill>
                  <a:schemeClr val="bg1"/>
                </a:solidFill>
              </a:rPr>
              <a:t> </a:t>
            </a:r>
            <a:r>
              <a:rPr lang="en-GB" sz="1800" b="0" dirty="0" err="1">
                <a:solidFill>
                  <a:schemeClr val="bg1"/>
                </a:solidFill>
              </a:rPr>
              <a:t>automotiva</a:t>
            </a:r>
            <a:r>
              <a:rPr lang="en-GB" sz="1800" b="0" dirty="0">
                <a:solidFill>
                  <a:schemeClr val="bg1"/>
                </a:solidFill>
              </a:rPr>
              <a:t> e </a:t>
            </a:r>
            <a:r>
              <a:rPr lang="en-GB" sz="1800" b="0" dirty="0" err="1">
                <a:solidFill>
                  <a:schemeClr val="bg1"/>
                </a:solidFill>
              </a:rPr>
              <a:t>linha</a:t>
            </a:r>
            <a:r>
              <a:rPr lang="en-GB" sz="1800" b="0" dirty="0">
                <a:solidFill>
                  <a:schemeClr val="bg1"/>
                </a:solidFill>
              </a:rPr>
              <a:t> </a:t>
            </a:r>
            <a:r>
              <a:rPr lang="en-GB" sz="1800" b="0" dirty="0" err="1" smtClean="0">
                <a:solidFill>
                  <a:schemeClr val="bg1"/>
                </a:solidFill>
              </a:rPr>
              <a:t>branca</a:t>
            </a:r>
            <a:r>
              <a:rPr lang="en-GB" sz="1800" b="0" dirty="0" smtClean="0">
                <a:solidFill>
                  <a:schemeClr val="bg1"/>
                </a:solidFill>
              </a:rPr>
              <a:t> (Electrolux</a:t>
            </a:r>
            <a:r>
              <a:rPr lang="en-GB" sz="1800" b="0" dirty="0">
                <a:solidFill>
                  <a:schemeClr val="bg1"/>
                </a:solidFill>
              </a:rPr>
              <a:t>, </a:t>
            </a:r>
            <a:r>
              <a:rPr lang="en-GB" sz="1800" b="0" dirty="0" smtClean="0">
                <a:solidFill>
                  <a:schemeClr val="bg1"/>
                </a:solidFill>
              </a:rPr>
              <a:t>Toshiba, </a:t>
            </a:r>
            <a:r>
              <a:rPr lang="en-GB" sz="1800" b="0" dirty="0" err="1" smtClean="0">
                <a:solidFill>
                  <a:schemeClr val="bg1"/>
                </a:solidFill>
              </a:rPr>
              <a:t>Midea</a:t>
            </a:r>
            <a:r>
              <a:rPr lang="en-GB" sz="1800" b="0" dirty="0">
                <a:solidFill>
                  <a:schemeClr val="bg1"/>
                </a:solidFill>
              </a:rPr>
              <a:t>, Springer e </a:t>
            </a:r>
            <a:r>
              <a:rPr lang="en-GB" sz="1800" b="0" dirty="0" smtClean="0">
                <a:solidFill>
                  <a:schemeClr val="bg1"/>
                </a:solidFill>
              </a:rPr>
              <a:t>Carrier);</a:t>
            </a:r>
            <a:endParaRPr lang="en-GB" sz="1800" b="0" dirty="0">
              <a:solidFill>
                <a:schemeClr val="bg1"/>
              </a:solidFill>
            </a:endParaRP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1800" b="0" dirty="0">
                <a:solidFill>
                  <a:schemeClr val="bg1"/>
                </a:solidFill>
              </a:rPr>
              <a:t>Possui diversos </a:t>
            </a:r>
            <a:r>
              <a:rPr lang="pt-BR" sz="1800" dirty="0">
                <a:solidFill>
                  <a:schemeClr val="bg1"/>
                </a:solidFill>
              </a:rPr>
              <a:t>prêmios de design </a:t>
            </a:r>
            <a:r>
              <a:rPr lang="pt-BR" sz="1800" b="0" dirty="0">
                <a:solidFill>
                  <a:schemeClr val="bg1"/>
                </a:solidFill>
              </a:rPr>
              <a:t>junto à empresas onde atuou como IF (Hannover), </a:t>
            </a:r>
            <a:r>
              <a:rPr lang="pt-BR" sz="1800" b="0" dirty="0" err="1">
                <a:solidFill>
                  <a:schemeClr val="bg1"/>
                </a:solidFill>
              </a:rPr>
              <a:t>Good</a:t>
            </a:r>
            <a:r>
              <a:rPr lang="pt-BR" sz="1800" b="0" dirty="0">
                <a:solidFill>
                  <a:schemeClr val="bg1"/>
                </a:solidFill>
              </a:rPr>
              <a:t> Design (Chicago), A’ Design </a:t>
            </a:r>
            <a:r>
              <a:rPr lang="pt-BR" sz="1800" b="0" dirty="0" err="1">
                <a:solidFill>
                  <a:schemeClr val="bg1"/>
                </a:solidFill>
              </a:rPr>
              <a:t>Awards</a:t>
            </a:r>
            <a:r>
              <a:rPr lang="pt-BR" sz="1800" b="0" dirty="0">
                <a:solidFill>
                  <a:schemeClr val="bg1"/>
                </a:solidFill>
              </a:rPr>
              <a:t> (Milão), IDEA Brasil, premio </a:t>
            </a:r>
            <a:r>
              <a:rPr lang="pt-BR" sz="1800" b="0" dirty="0" err="1">
                <a:solidFill>
                  <a:schemeClr val="bg1"/>
                </a:solidFill>
              </a:rPr>
              <a:t>Objeto:Brasil</a:t>
            </a:r>
            <a:r>
              <a:rPr lang="pt-BR" sz="1800" b="0" dirty="0">
                <a:solidFill>
                  <a:schemeClr val="bg1"/>
                </a:solidFill>
              </a:rPr>
              <a:t>, premio Salão </a:t>
            </a:r>
            <a:r>
              <a:rPr lang="pt-BR" sz="1800" b="0" dirty="0" smtClean="0">
                <a:solidFill>
                  <a:schemeClr val="bg1"/>
                </a:solidFill>
              </a:rPr>
              <a:t>Design </a:t>
            </a:r>
            <a:r>
              <a:rPr lang="pt-BR" sz="1800" b="0" dirty="0">
                <a:solidFill>
                  <a:schemeClr val="bg1"/>
                </a:solidFill>
              </a:rPr>
              <a:t>e Museu da Casa Brasileira;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1800" b="0" dirty="0">
                <a:solidFill>
                  <a:schemeClr val="bg1"/>
                </a:solidFill>
              </a:rPr>
              <a:t>Possui mais de 20 </a:t>
            </a:r>
            <a:r>
              <a:rPr lang="pt-BR" sz="1800" dirty="0">
                <a:solidFill>
                  <a:schemeClr val="bg1"/>
                </a:solidFill>
              </a:rPr>
              <a:t>patentes e registros </a:t>
            </a:r>
            <a:r>
              <a:rPr lang="pt-BR" sz="1800" b="0" dirty="0">
                <a:solidFill>
                  <a:schemeClr val="bg1"/>
                </a:solidFill>
              </a:rPr>
              <a:t>de DI em seu nome junto ao INPI e órgãos internacionais;</a:t>
            </a:r>
            <a:endParaRPr lang="pt-BR" sz="18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Valkiria </a:t>
            </a:r>
            <a:r>
              <a:rPr lang="pt-BR" dirty="0" err="1" smtClean="0"/>
              <a:t>Pedri</a:t>
            </a:r>
            <a:r>
              <a:rPr lang="pt-BR" dirty="0" smtClean="0"/>
              <a:t> </a:t>
            </a:r>
            <a:r>
              <a:rPr lang="pt-BR" dirty="0" err="1" smtClean="0"/>
              <a:t>Fialkowski</a:t>
            </a:r>
            <a:endParaRPr lang="pt-BR" dirty="0"/>
          </a:p>
        </p:txBody>
      </p:sp>
      <p:sp>
        <p:nvSpPr>
          <p:cNvPr id="5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02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80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7238038" cy="5126055"/>
          </a:xfrm>
        </p:spPr>
        <p:txBody>
          <a:bodyPr>
            <a:noAutofit/>
          </a:bodyPr>
          <a:lstStyle/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dirty="0">
                <a:solidFill>
                  <a:schemeClr val="bg1"/>
                </a:solidFill>
              </a:rPr>
              <a:t>Depois: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</a:rPr>
              <a:t>melhorar alocação de </a:t>
            </a:r>
            <a:r>
              <a:rPr lang="pt-BR" sz="2000" dirty="0">
                <a:solidFill>
                  <a:schemeClr val="bg1"/>
                </a:solidFill>
              </a:rPr>
              <a:t>recursos</a:t>
            </a:r>
            <a:r>
              <a:rPr lang="pt-BR" sz="2000" b="0" dirty="0">
                <a:solidFill>
                  <a:schemeClr val="bg1"/>
                </a:solidFill>
              </a:rPr>
              <a:t>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monitorar </a:t>
            </a:r>
            <a:r>
              <a:rPr lang="pt-BR" sz="2000" b="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medir resultados;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t-BR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ensurar</a:t>
            </a:r>
            <a:r>
              <a:rPr lang="pt-BR" sz="2000" b="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pt-BR" sz="2000" b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meio dos </a:t>
            </a:r>
            <a:r>
              <a:rPr lang="pt-BR" sz="2000" b="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Key Performance </a:t>
            </a:r>
            <a:r>
              <a:rPr lang="pt-BR" sz="2000" b="0" i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Indicators</a:t>
            </a:r>
            <a:r>
              <a:rPr lang="pt-BR" sz="2000" b="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KPIs</a:t>
            </a:r>
            <a:r>
              <a:rPr lang="pt-BR" sz="2000" b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é fundamental para saber se o trabalho está sendo bem executado ou se é preciso fazer alterações ou adaptações; 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da pesquisa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prospectiva com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BI: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detecção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oportunidades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negócios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promoção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pt-BR" sz="2000" b="0" i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roadmap</a:t>
            </a:r>
            <a:r>
              <a:rPr lang="pt-BR" sz="2000" b="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futuro de ofertas;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no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 e lançamento de novos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produtos e serviços; 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conquista de novos clientes 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mercados;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ampliação de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receitas;</a:t>
            </a:r>
            <a:endParaRPr lang="pt-BR" sz="20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pic>
        <p:nvPicPr>
          <p:cNvPr id="8" name="Google Shape;247;p28"/>
          <p:cNvPicPr preferRelativeResize="0"/>
          <p:nvPr/>
        </p:nvPicPr>
        <p:blipFill rotWithShape="1">
          <a:blip r:embed="rId3">
            <a:alphaModFix/>
          </a:blip>
          <a:srcRect b="13629"/>
          <a:stretch/>
        </p:blipFill>
        <p:spPr>
          <a:xfrm>
            <a:off x="7057267" y="3356992"/>
            <a:ext cx="1366169" cy="10833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20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65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323528" y="1000108"/>
            <a:ext cx="6408712" cy="512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e Big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possibilitam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novas oportunidades no processo de criação de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</a:t>
            </a:r>
            <a:r>
              <a:rPr lang="pt-BR" sz="1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2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Swaminathan</a:t>
            </a:r>
            <a:r>
              <a:rPr lang="pt-BR" sz="12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</a:t>
            </a: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None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Campos de atuação de BI sendo explorados hoje:</a:t>
            </a: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None/>
            </a:pPr>
            <a:endParaRPr lang="pt-BR" sz="14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None/>
            </a:pPr>
            <a:endParaRPr lang="pt-BR" sz="10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esign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engenharia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inovação de produtos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(Lee, 2018), </a:t>
            </a:r>
            <a:endParaRPr lang="pt-BR" sz="14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cadeia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produção e fornecimento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Feng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Shanthikumar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(Cohen, 2018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varejo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(Fisher e Raman, 2018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ustentabilidade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Corbett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Devalkar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2018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cuidados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saúde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Guha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Kumar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</a:t>
            </a:r>
            <a:r>
              <a:rPr lang="pt-BR" sz="1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organizações humanitárias 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400" b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Swaminathan</a:t>
            </a:r>
            <a:r>
              <a:rPr lang="pt-B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2018).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None/>
            </a:pPr>
            <a:endParaRPr lang="pt-BR" sz="14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endParaRPr lang="pt-BR" sz="14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506;p68"/>
          <p:cNvPicPr preferRelativeResize="0"/>
          <p:nvPr/>
        </p:nvPicPr>
        <p:blipFill rotWithShape="1">
          <a:blip r:embed="rId3">
            <a:alphaModFix/>
          </a:blip>
          <a:srcRect b="16163"/>
          <a:stretch/>
        </p:blipFill>
        <p:spPr>
          <a:xfrm>
            <a:off x="6156176" y="3284984"/>
            <a:ext cx="2016224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21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76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4069686" cy="5126055"/>
          </a:xfrm>
        </p:spPr>
        <p:txBody>
          <a:bodyPr>
            <a:noAutofit/>
          </a:bodyPr>
          <a:lstStyle/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dirty="0" smtClean="0">
                <a:solidFill>
                  <a:schemeClr val="bg1"/>
                </a:solidFill>
              </a:rPr>
              <a:t>Alemanha </a:t>
            </a:r>
            <a:r>
              <a:rPr lang="pt-BR" sz="2000" b="0" dirty="0" smtClean="0">
                <a:solidFill>
                  <a:schemeClr val="bg1"/>
                </a:solidFill>
              </a:rPr>
              <a:t>(vale do silício do futebol)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</a:rPr>
              <a:t>Dados das </a:t>
            </a:r>
            <a:r>
              <a:rPr lang="pt-BR" sz="2000" dirty="0" smtClean="0">
                <a:solidFill>
                  <a:schemeClr val="bg1"/>
                </a:solidFill>
              </a:rPr>
              <a:t>performances </a:t>
            </a:r>
            <a:r>
              <a:rPr lang="pt-BR" sz="2000" dirty="0">
                <a:solidFill>
                  <a:schemeClr val="bg1"/>
                </a:solidFill>
              </a:rPr>
              <a:t>dos </a:t>
            </a:r>
            <a:r>
              <a:rPr lang="pt-BR" sz="2000" dirty="0" smtClean="0">
                <a:solidFill>
                  <a:schemeClr val="bg1"/>
                </a:solidFill>
              </a:rPr>
              <a:t>jogadores e adversários &gt; gerando relatórios analíticos </a:t>
            </a:r>
            <a:r>
              <a:rPr lang="pt-BR" sz="2000" b="0" dirty="0" smtClean="0">
                <a:solidFill>
                  <a:schemeClr val="bg1"/>
                </a:solidFill>
              </a:rPr>
              <a:t>como</a:t>
            </a:r>
            <a:r>
              <a:rPr lang="pt-BR" sz="2000" b="0" dirty="0">
                <a:solidFill>
                  <a:schemeClr val="bg1"/>
                </a:solidFill>
              </a:rPr>
              <a:t>: número de passes certos e errados, número de chutes a gol, posicionamento, velocidade de corrida e distância percorrida pelos atletas durante os </a:t>
            </a:r>
            <a:r>
              <a:rPr lang="pt-BR" sz="2000" b="0" dirty="0" smtClean="0">
                <a:solidFill>
                  <a:schemeClr val="bg1"/>
                </a:solidFill>
              </a:rPr>
              <a:t>jogos</a:t>
            </a:r>
            <a:r>
              <a:rPr lang="pt-BR" sz="2000" b="0" dirty="0">
                <a:solidFill>
                  <a:schemeClr val="bg1"/>
                </a:solidFill>
              </a:rPr>
              <a:t>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>
                <a:solidFill>
                  <a:schemeClr val="bg1"/>
                </a:solidFill>
              </a:rPr>
              <a:t>Essas análises foram passadas à comissão técnica e aos jogadores e a partir disso foi possível </a:t>
            </a:r>
            <a:r>
              <a:rPr lang="pt-BR" sz="2000" dirty="0" smtClean="0">
                <a:solidFill>
                  <a:schemeClr val="bg1"/>
                </a:solidFill>
              </a:rPr>
              <a:t>construir estratégias </a:t>
            </a:r>
            <a:r>
              <a:rPr lang="pt-BR" sz="2000" b="0" dirty="0" smtClean="0">
                <a:solidFill>
                  <a:schemeClr val="bg1"/>
                </a:solidFill>
              </a:rPr>
              <a:t>para reunir </a:t>
            </a:r>
            <a:r>
              <a:rPr lang="pt-BR" sz="2000" b="0" dirty="0">
                <a:solidFill>
                  <a:schemeClr val="bg1"/>
                </a:solidFill>
              </a:rPr>
              <a:t>os melhores jogadores no time </a:t>
            </a:r>
            <a:r>
              <a:rPr lang="pt-BR" sz="2000" b="0" dirty="0" smtClean="0">
                <a:solidFill>
                  <a:schemeClr val="bg1"/>
                </a:solidFill>
              </a:rPr>
              <a:t>titular e elaborar </a:t>
            </a:r>
            <a:r>
              <a:rPr lang="pt-BR" sz="2000" b="0" dirty="0">
                <a:solidFill>
                  <a:schemeClr val="bg1"/>
                </a:solidFill>
              </a:rPr>
              <a:t>as melhores jogadas de acordo com o adversário em </a:t>
            </a:r>
            <a:r>
              <a:rPr lang="pt-BR" sz="2000" b="0" dirty="0" smtClean="0">
                <a:solidFill>
                  <a:schemeClr val="bg1"/>
                </a:solidFill>
              </a:rPr>
              <a:t>questão.</a:t>
            </a:r>
            <a:endParaRPr lang="pt-BR" sz="2000" b="0" dirty="0">
              <a:solidFill>
                <a:schemeClr val="bg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pic>
        <p:nvPicPr>
          <p:cNvPr id="2050" name="Picture 2" descr="Mario Goetze comemora o primeiro gol da Alemanha durante final da Copa do Mundo FIFA de 2014 entre a Alemanha e a Argentina, no MaracanÃ£ (Foto: GettyImag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73" y="2132856"/>
            <a:ext cx="4582111" cy="31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dirty="0">
                <a:solidFill>
                  <a:srgbClr val="68D9D0"/>
                </a:solidFill>
              </a:rPr>
              <a:t>2</a:t>
            </a:r>
            <a:r>
              <a:rPr lang="pt-BR" sz="1200" b="1" noProof="0" dirty="0" smtClean="0">
                <a:solidFill>
                  <a:srgbClr val="68D9D0"/>
                </a:solidFill>
              </a:rPr>
              <a:t>2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17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3781654" cy="5126055"/>
          </a:xfrm>
        </p:spPr>
        <p:txBody>
          <a:bodyPr>
            <a:noAutofit/>
          </a:bodyPr>
          <a:lstStyle/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dirty="0" smtClean="0">
                <a:solidFill>
                  <a:schemeClr val="bg1"/>
                </a:solidFill>
              </a:rPr>
              <a:t>FIAT Uno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i="1" dirty="0" smtClean="0">
                <a:solidFill>
                  <a:schemeClr val="bg1"/>
                </a:solidFill>
              </a:rPr>
              <a:t>business </a:t>
            </a:r>
            <a:r>
              <a:rPr lang="pt-BR" sz="2000" b="0" i="1" dirty="0" err="1">
                <a:solidFill>
                  <a:schemeClr val="bg1"/>
                </a:solidFill>
              </a:rPr>
              <a:t>intelligence</a:t>
            </a:r>
            <a:r>
              <a:rPr lang="pt-BR" sz="2000" b="0" i="1" dirty="0">
                <a:solidFill>
                  <a:schemeClr val="bg1"/>
                </a:solidFill>
              </a:rPr>
              <a:t> </a:t>
            </a:r>
            <a:r>
              <a:rPr lang="pt-BR" sz="2000" b="0" dirty="0" smtClean="0">
                <a:solidFill>
                  <a:schemeClr val="bg1"/>
                </a:solidFill>
              </a:rPr>
              <a:t>para </a:t>
            </a:r>
            <a:r>
              <a:rPr lang="pt-BR" sz="2000" b="0" dirty="0">
                <a:solidFill>
                  <a:schemeClr val="bg1"/>
                </a:solidFill>
              </a:rPr>
              <a:t>coletar e </a:t>
            </a:r>
            <a:r>
              <a:rPr lang="pt-BR" sz="2000" dirty="0">
                <a:solidFill>
                  <a:schemeClr val="bg1"/>
                </a:solidFill>
              </a:rPr>
              <a:t>garimpar uma enorme quantidade de </a:t>
            </a:r>
            <a:r>
              <a:rPr lang="pt-BR" sz="2000" dirty="0" smtClean="0">
                <a:solidFill>
                  <a:schemeClr val="bg1"/>
                </a:solidFill>
              </a:rPr>
              <a:t>dados </a:t>
            </a:r>
            <a:r>
              <a:rPr lang="pt-BR" sz="2000" b="0" dirty="0" smtClean="0">
                <a:solidFill>
                  <a:schemeClr val="bg1"/>
                </a:solidFill>
              </a:rPr>
              <a:t>por meio de pesquisas </a:t>
            </a:r>
            <a:r>
              <a:rPr lang="pt-BR" sz="2000" b="0" dirty="0">
                <a:solidFill>
                  <a:schemeClr val="bg1"/>
                </a:solidFill>
              </a:rPr>
              <a:t>nas </a:t>
            </a:r>
            <a:r>
              <a:rPr lang="pt-BR" sz="2000" b="0" dirty="0" smtClean="0">
                <a:solidFill>
                  <a:schemeClr val="bg1"/>
                </a:solidFill>
              </a:rPr>
              <a:t>mídias </a:t>
            </a:r>
            <a:r>
              <a:rPr lang="pt-BR" sz="2000" b="0" dirty="0">
                <a:solidFill>
                  <a:schemeClr val="bg1"/>
                </a:solidFill>
              </a:rPr>
              <a:t>sociais e </a:t>
            </a:r>
            <a:r>
              <a:rPr lang="pt-BR" sz="2000" b="0" dirty="0" smtClean="0">
                <a:solidFill>
                  <a:schemeClr val="bg1"/>
                </a:solidFill>
              </a:rPr>
              <a:t>sobre mobilidade;</a:t>
            </a:r>
            <a:endParaRPr lang="pt-BR" sz="2000" b="0" dirty="0">
              <a:solidFill>
                <a:schemeClr val="bg1"/>
              </a:solidFill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dirty="0">
                <a:solidFill>
                  <a:schemeClr val="bg1"/>
                </a:solidFill>
              </a:rPr>
              <a:t>p</a:t>
            </a:r>
            <a:r>
              <a:rPr lang="pt-BR" sz="2000" dirty="0" smtClean="0">
                <a:solidFill>
                  <a:schemeClr val="bg1"/>
                </a:solidFill>
              </a:rPr>
              <a:t>ara tomar </a:t>
            </a:r>
            <a:r>
              <a:rPr lang="pt-BR" sz="2000" dirty="0">
                <a:solidFill>
                  <a:schemeClr val="bg1"/>
                </a:solidFill>
              </a:rPr>
              <a:t>decisões </a:t>
            </a:r>
            <a:r>
              <a:rPr lang="pt-BR" sz="2000" b="0" dirty="0" smtClean="0">
                <a:solidFill>
                  <a:schemeClr val="bg1"/>
                </a:solidFill>
              </a:rPr>
              <a:t>sobre </a:t>
            </a:r>
            <a:r>
              <a:rPr lang="pt-BR" sz="2000" b="0" dirty="0">
                <a:solidFill>
                  <a:schemeClr val="bg1"/>
                </a:solidFill>
              </a:rPr>
              <a:t>como adequar o carro de acordo com as exigências dos </a:t>
            </a:r>
            <a:r>
              <a:rPr lang="pt-BR" sz="2000" b="0" dirty="0" smtClean="0">
                <a:solidFill>
                  <a:schemeClr val="bg1"/>
                </a:solidFill>
              </a:rPr>
              <a:t>consumidores</a:t>
            </a:r>
            <a:r>
              <a:rPr lang="pt-BR" sz="2000" b="0" dirty="0">
                <a:solidFill>
                  <a:schemeClr val="bg1"/>
                </a:solidFill>
              </a:rPr>
              <a:t>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  <a:buSzPct val="100000"/>
            </a:pPr>
            <a:r>
              <a:rPr lang="pt-BR" sz="2000" b="0" dirty="0" smtClean="0">
                <a:solidFill>
                  <a:schemeClr val="bg1"/>
                </a:solidFill>
              </a:rPr>
              <a:t>a </a:t>
            </a:r>
            <a:r>
              <a:rPr lang="pt-BR" sz="2000" b="0" dirty="0">
                <a:solidFill>
                  <a:schemeClr val="bg1"/>
                </a:solidFill>
              </a:rPr>
              <a:t>ferramenta </a:t>
            </a:r>
            <a:r>
              <a:rPr lang="pt-BR" sz="2000" b="0" dirty="0" smtClean="0">
                <a:solidFill>
                  <a:schemeClr val="bg1"/>
                </a:solidFill>
              </a:rPr>
              <a:t>ajudou </a:t>
            </a:r>
            <a:r>
              <a:rPr lang="pt-BR" sz="2000" b="0" dirty="0">
                <a:solidFill>
                  <a:schemeClr val="bg1"/>
                </a:solidFill>
              </a:rPr>
              <a:t>a empresa a ter uma visão mais global do mercado em que atua, </a:t>
            </a:r>
            <a:r>
              <a:rPr lang="pt-BR" sz="2000" dirty="0">
                <a:solidFill>
                  <a:schemeClr val="bg1"/>
                </a:solidFill>
              </a:rPr>
              <a:t>planejando, assim, </a:t>
            </a:r>
            <a:r>
              <a:rPr lang="pt-BR" sz="2000" dirty="0" smtClean="0">
                <a:solidFill>
                  <a:schemeClr val="bg1"/>
                </a:solidFill>
              </a:rPr>
              <a:t>estratégias </a:t>
            </a:r>
            <a:r>
              <a:rPr lang="pt-BR" sz="2000" b="0" dirty="0">
                <a:solidFill>
                  <a:schemeClr val="bg1"/>
                </a:solidFill>
              </a:rPr>
              <a:t>para campanhas </a:t>
            </a:r>
            <a:r>
              <a:rPr lang="pt-BR" sz="2000" b="0" dirty="0" smtClean="0">
                <a:solidFill>
                  <a:schemeClr val="bg1"/>
                </a:solidFill>
              </a:rPr>
              <a:t>futuras</a:t>
            </a:r>
            <a:r>
              <a:rPr lang="pt-BR" sz="2000" b="0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276872"/>
            <a:ext cx="4702725" cy="3527044"/>
          </a:xfrm>
          <a:prstGeom prst="rect">
            <a:avLst/>
          </a:prstGeom>
        </p:spPr>
      </p:pic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23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73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10" name="Google Shape;494;p67"/>
          <p:cNvSpPr txBox="1"/>
          <p:nvPr/>
        </p:nvSpPr>
        <p:spPr>
          <a:xfrm>
            <a:off x="98250" y="973650"/>
            <a:ext cx="3969694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</a:pPr>
            <a:r>
              <a:rPr lang="en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Nest</a:t>
            </a: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endParaRPr lang="en" sz="2000" kern="0" dirty="0" smtClean="0">
              <a:solidFill>
                <a:srgbClr val="000000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T</a:t>
            </a:r>
            <a:r>
              <a:rPr lang="en" sz="2000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ermostato 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como a </a:t>
            </a:r>
            <a:r>
              <a:rPr lang="en" sz="2000" b="1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otimização do gerenciamento da temperatura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 do </a:t>
            </a:r>
            <a:r>
              <a:rPr lang="en" sz="2000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ambiente por meio de </a:t>
            </a:r>
            <a:r>
              <a:rPr lang="en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análise diagnóstica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;</a:t>
            </a:r>
            <a:endParaRPr lang="en" sz="2000" kern="0" dirty="0" smtClean="0">
              <a:solidFill>
                <a:srgbClr val="000000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000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Ao </a:t>
            </a:r>
            <a:r>
              <a:rPr lang="en" sz="2000" kern="0" dirty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utilizar o termostato, a economia de energia e redução da conta de luz servem como gatilhos para o gerenciamento da temperatura do ambiente, que se torna fácil de ser realizado porque é automático </a:t>
            </a:r>
            <a:r>
              <a:rPr lang="en" sz="1200" kern="0" dirty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(MUNIZ, SANTOS, 2015</a:t>
            </a:r>
            <a:r>
              <a:rPr lang="en" sz="1200" kern="0" dirty="0" smtClean="0">
                <a:solidFill>
                  <a:srgbClr val="212121"/>
                </a:solidFill>
                <a:latin typeface="+mj-lt"/>
                <a:ea typeface="Roboto"/>
                <a:cs typeface="Roboto"/>
                <a:sym typeface="Roboto"/>
              </a:rPr>
              <a:t>);</a:t>
            </a:r>
            <a:endParaRPr sz="1200" kern="0" dirty="0">
              <a:solidFill>
                <a:srgbClr val="000000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11" name="Google Shape;496;p67"/>
          <p:cNvPicPr preferRelativeResize="0"/>
          <p:nvPr/>
        </p:nvPicPr>
        <p:blipFill rotWithShape="1">
          <a:blip r:embed="rId3">
            <a:alphaModFix/>
          </a:blip>
          <a:srcRect l="28622" t="31185" r="30518" b="26136"/>
          <a:stretch/>
        </p:blipFill>
        <p:spPr>
          <a:xfrm>
            <a:off x="4180688" y="2569494"/>
            <a:ext cx="496331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24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45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pic>
        <p:nvPicPr>
          <p:cNvPr id="14" name="Google Shape;46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0728"/>
            <a:ext cx="9144000" cy="5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25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3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5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03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61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  <p:pic>
        <p:nvPicPr>
          <p:cNvPr id="13" name="Google Shape;464;p64"/>
          <p:cNvPicPr preferRelativeResize="0"/>
          <p:nvPr/>
        </p:nvPicPr>
        <p:blipFill rotWithShape="1">
          <a:blip r:embed="rId3">
            <a:alphaModFix/>
          </a:blip>
          <a:srcRect t="17170" b="10328"/>
          <a:stretch/>
        </p:blipFill>
        <p:spPr>
          <a:xfrm>
            <a:off x="4211960" y="-27384"/>
            <a:ext cx="4968552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94;p67"/>
          <p:cNvSpPr txBox="1"/>
          <p:nvPr/>
        </p:nvSpPr>
        <p:spPr>
          <a:xfrm>
            <a:off x="98250" y="973650"/>
            <a:ext cx="3105598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en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Amazon, Netflix, </a:t>
            </a:r>
            <a:r>
              <a:rPr lang="en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Spotify</a:t>
            </a:r>
            <a:r>
              <a:rPr lang="en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, Pandora, Twitter e etc.</a:t>
            </a: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endParaRPr lang="en" sz="2000" kern="0" dirty="0" smtClean="0">
              <a:solidFill>
                <a:srgbClr val="000000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A</a:t>
            </a:r>
            <a:r>
              <a:rPr lang="en" sz="2000" b="1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nálise preditiva </a:t>
            </a:r>
            <a:r>
              <a:rPr lang="en" sz="2000" kern="0" dirty="0" smtClean="0">
                <a:solidFill>
                  <a:srgbClr val="000000"/>
                </a:solidFill>
                <a:latin typeface="+mj-lt"/>
                <a:ea typeface="Roboto"/>
                <a:cs typeface="Roboto"/>
                <a:sym typeface="Roboto"/>
              </a:rPr>
              <a:t>para antecipar comportamentos e necessidades de usuários. Ao analisar o passado criam recomendações para outros produtos ou serviços;</a:t>
            </a:r>
            <a:endParaRPr sz="2000" kern="0" dirty="0">
              <a:solidFill>
                <a:srgbClr val="000000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312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Walt Disney World has been able to reduce its annual electri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6" name="Google Shape;494;p67"/>
          <p:cNvSpPr txBox="1"/>
          <p:nvPr/>
        </p:nvSpPr>
        <p:spPr>
          <a:xfrm>
            <a:off x="3059832" y="650040"/>
            <a:ext cx="5112568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b="1" kern="0" dirty="0" smtClean="0">
                <a:latin typeface="+mj-lt"/>
                <a:ea typeface="Roboto"/>
                <a:cs typeface="Roboto"/>
                <a:sym typeface="Roboto"/>
              </a:rPr>
              <a:t>Programa </a:t>
            </a:r>
            <a:r>
              <a:rPr lang="pt-BR" sz="2000" b="1" kern="0" dirty="0">
                <a:latin typeface="+mj-lt"/>
                <a:ea typeface="Roboto"/>
                <a:cs typeface="Roboto"/>
                <a:sym typeface="Roboto"/>
              </a:rPr>
              <a:t>de gerenciamento de energia no Walt Disney </a:t>
            </a:r>
            <a:r>
              <a:rPr lang="pt-BR" sz="2000" b="1" kern="0" dirty="0" smtClean="0">
                <a:latin typeface="+mj-lt"/>
                <a:ea typeface="Roboto"/>
                <a:cs typeface="Roboto"/>
                <a:sym typeface="Roboto"/>
              </a:rPr>
              <a:t>World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no final de 1990 ;</a:t>
            </a: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coleta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de informações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em tempo real e posição exata sobre o consumo de eletricidade, água e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outros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recursos;</a:t>
            </a:r>
            <a:endParaRPr lang="pt-BR" sz="2000" kern="0" dirty="0">
              <a:latin typeface="+mj-lt"/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redução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consumo anual de eletricidade em cerca de 100 milhões de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kWh;</a:t>
            </a:r>
          </a:p>
          <a:p>
            <a:pPr marL="139700">
              <a:lnSpc>
                <a:spcPct val="115000"/>
              </a:lnSpc>
              <a:buClr>
                <a:schemeClr val="bg1">
                  <a:lumMod val="50000"/>
                  <a:lumOff val="50000"/>
                </a:schemeClr>
              </a:buClr>
              <a:buSzPts val="1400"/>
            </a:pPr>
            <a:r>
              <a:rPr lang="pt-BR" sz="1400" kern="0" dirty="0">
                <a:ea typeface="Roboto"/>
                <a:cs typeface="Roboto"/>
                <a:sym typeface="Roboto"/>
              </a:rPr>
              <a:t>	</a:t>
            </a:r>
            <a:r>
              <a:rPr lang="pt-BR" sz="1400" kern="0" dirty="0" smtClean="0">
                <a:ea typeface="Roboto"/>
                <a:cs typeface="Roboto"/>
                <a:sym typeface="Roboto"/>
              </a:rPr>
              <a:t>			</a:t>
            </a:r>
            <a:r>
              <a:rPr lang="pt-BR" sz="1400" kern="0" dirty="0" smtClean="0">
                <a:ea typeface="Roboto"/>
                <a:cs typeface="Roboto"/>
                <a:sym typeface="Roboto"/>
              </a:rPr>
              <a:t>(</a:t>
            </a:r>
            <a:r>
              <a:rPr lang="pt-BR" sz="1400" kern="0" dirty="0" err="1">
                <a:ea typeface="Roboto"/>
                <a:cs typeface="Roboto"/>
                <a:sym typeface="Roboto"/>
              </a:rPr>
              <a:t>Corbett</a:t>
            </a:r>
            <a:r>
              <a:rPr lang="pt-BR" sz="1400" kern="0" dirty="0">
                <a:ea typeface="Roboto"/>
                <a:cs typeface="Roboto"/>
                <a:sym typeface="Roboto"/>
              </a:rPr>
              <a:t>, 2018)</a:t>
            </a:r>
            <a:endParaRPr sz="1400" kern="0" dirty="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505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m para vinicol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01712"/>
            <a:ext cx="10476656" cy="6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6" name="Google Shape;494;p67"/>
          <p:cNvSpPr txBox="1"/>
          <p:nvPr/>
        </p:nvSpPr>
        <p:spPr>
          <a:xfrm>
            <a:off x="117666" y="1412776"/>
            <a:ext cx="4248472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lnSpc>
                <a:spcPct val="115000"/>
              </a:lnSpc>
              <a:buClr>
                <a:schemeClr val="tx1">
                  <a:lumMod val="75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v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inícolas dependem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muito de microclimas altamente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locais</a:t>
            </a:r>
          </a:p>
          <a:p>
            <a:pPr marL="457200" indent="-317500">
              <a:lnSpc>
                <a:spcPct val="115000"/>
              </a:lnSpc>
              <a:buClr>
                <a:schemeClr val="tx1">
                  <a:lumMod val="75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previsões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devem estar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disponíveis em escala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espacial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e detalhada;</a:t>
            </a:r>
            <a:endParaRPr lang="pt-BR" sz="2000" kern="0" dirty="0">
              <a:latin typeface="+mj-lt"/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chemeClr val="tx1">
                  <a:lumMod val="75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c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ombinação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de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dados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sobre classificações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de vinhos de regiões ao redor do mundo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com um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modelo de simulação climática amplamente utilizado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prever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como os vinhos de cada região </a:t>
            </a: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serão afetados </a:t>
            </a:r>
            <a:r>
              <a:rPr lang="pt-BR" sz="2000" kern="0" dirty="0">
                <a:latin typeface="+mj-lt"/>
                <a:ea typeface="Roboto"/>
                <a:cs typeface="Roboto"/>
                <a:sym typeface="Roboto"/>
              </a:rPr>
              <a:t>por mudanças nas</a:t>
            </a:r>
          </a:p>
          <a:p>
            <a:pPr marL="457200" lvl="0" indent="-317500">
              <a:lnSpc>
                <a:spcPct val="115000"/>
              </a:lnSpc>
              <a:buClr>
                <a:schemeClr val="tx1">
                  <a:lumMod val="75000"/>
                </a:schemeClr>
              </a:buClr>
              <a:buSzPts val="1400"/>
              <a:buFont typeface="Wingdings" panose="05000000000000000000" pitchFamily="2" charset="2"/>
              <a:buChar char="§"/>
            </a:pPr>
            <a:r>
              <a:rPr lang="pt-BR" sz="2000" kern="0" dirty="0" smtClean="0">
                <a:latin typeface="+mj-lt"/>
                <a:ea typeface="Roboto"/>
                <a:cs typeface="Roboto"/>
                <a:sym typeface="Roboto"/>
              </a:rPr>
              <a:t>condições climáticas de 2000 a 2049 </a:t>
            </a:r>
            <a:r>
              <a:rPr lang="pt-BR" sz="1400" kern="0" dirty="0">
                <a:solidFill>
                  <a:prstClr val="white"/>
                </a:solidFill>
                <a:ea typeface="Roboto"/>
                <a:cs typeface="Roboto"/>
                <a:sym typeface="Roboto"/>
              </a:rPr>
              <a:t>(</a:t>
            </a:r>
            <a:r>
              <a:rPr lang="pt-BR" sz="1400" kern="0" dirty="0" err="1">
                <a:solidFill>
                  <a:prstClr val="white"/>
                </a:solidFill>
                <a:ea typeface="Roboto"/>
                <a:cs typeface="Roboto"/>
                <a:sym typeface="Roboto"/>
              </a:rPr>
              <a:t>Corbett</a:t>
            </a:r>
            <a:r>
              <a:rPr lang="pt-BR" sz="1400" kern="0" dirty="0">
                <a:solidFill>
                  <a:prstClr val="white"/>
                </a:solidFill>
                <a:ea typeface="Roboto"/>
                <a:cs typeface="Roboto"/>
                <a:sym typeface="Roboto"/>
              </a:rPr>
              <a:t>, 2018</a:t>
            </a:r>
            <a:r>
              <a:rPr lang="pt-BR" sz="1400" kern="0" dirty="0" smtClean="0">
                <a:solidFill>
                  <a:prstClr val="white"/>
                </a:solidFill>
                <a:ea typeface="Roboto"/>
                <a:cs typeface="Roboto"/>
                <a:sym typeface="Roboto"/>
              </a:rPr>
              <a:t>).</a:t>
            </a:r>
            <a:endParaRPr lang="pt-BR" sz="1400" kern="0" dirty="0">
              <a:solidFill>
                <a:prstClr val="white"/>
              </a:solidFill>
              <a:ea typeface="Roboto"/>
              <a:cs typeface="Roboto"/>
              <a:sym typeface="Roboto"/>
            </a:endParaRPr>
          </a:p>
          <a:p>
            <a:pPr marL="457200" indent="-317500">
              <a:lnSpc>
                <a:spcPct val="115000"/>
              </a:lnSpc>
              <a:buClr>
                <a:schemeClr val="tx1">
                  <a:lumMod val="75000"/>
                </a:schemeClr>
              </a:buClr>
              <a:buSzPts val="1400"/>
              <a:buFont typeface="Wingdings" panose="05000000000000000000" pitchFamily="2" charset="2"/>
              <a:buChar char="§"/>
            </a:pPr>
            <a:endParaRPr sz="2000" kern="0" dirty="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443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sultado de imagem para watson da ib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" y="-459432"/>
            <a:ext cx="11449274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6" name="Google Shape;494;p67"/>
          <p:cNvSpPr txBox="1"/>
          <p:nvPr/>
        </p:nvSpPr>
        <p:spPr>
          <a:xfrm>
            <a:off x="171469" y="908720"/>
            <a:ext cx="432852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2000" dirty="0"/>
              <a:t>O IBM </a:t>
            </a:r>
            <a:r>
              <a:rPr lang="pt-BR" sz="2000" b="1" dirty="0"/>
              <a:t>Watson </a:t>
            </a:r>
            <a:r>
              <a:rPr lang="pt-BR" sz="2000" dirty="0"/>
              <a:t>é um sistema </a:t>
            </a:r>
            <a:r>
              <a:rPr lang="pt-BR" sz="2000" dirty="0" smtClean="0"/>
              <a:t>que resolve problemas cognitivos;</a:t>
            </a:r>
          </a:p>
          <a:p>
            <a:pPr>
              <a:buClr>
                <a:schemeClr val="tx1">
                  <a:lumMod val="65000"/>
                </a:schemeClr>
              </a:buClr>
              <a:buSzPct val="75000"/>
            </a:pPr>
            <a:r>
              <a:rPr lang="pt-BR" sz="2000" dirty="0" smtClean="0"/>
              <a:t> </a:t>
            </a:r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2000" b="1" dirty="0" smtClean="0"/>
              <a:t>saúde</a:t>
            </a:r>
            <a:r>
              <a:rPr lang="pt-BR" sz="2000" dirty="0"/>
              <a:t>, </a:t>
            </a:r>
            <a:r>
              <a:rPr lang="pt-BR" sz="2000" dirty="0" smtClean="0"/>
              <a:t>bens de consumo, varejo</a:t>
            </a:r>
            <a:r>
              <a:rPr lang="pt-BR" sz="2000" dirty="0"/>
              <a:t>, serviços </a:t>
            </a:r>
            <a:r>
              <a:rPr lang="pt-BR" sz="2000" dirty="0" smtClean="0"/>
              <a:t>bancários, viagens;</a:t>
            </a:r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endParaRPr lang="pt-BR" sz="2000" dirty="0" smtClean="0"/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2000" b="1" dirty="0" smtClean="0"/>
              <a:t>analisa </a:t>
            </a:r>
            <a:r>
              <a:rPr lang="pt-BR" sz="2000" b="1" dirty="0"/>
              <a:t>quantidades gigantescas de informação</a:t>
            </a:r>
            <a:r>
              <a:rPr lang="pt-BR" sz="2000" dirty="0"/>
              <a:t>, na linguagem que foram naturalmente produzidas pelo homem, e </a:t>
            </a:r>
            <a:r>
              <a:rPr lang="pt-BR" sz="2000" b="1" dirty="0"/>
              <a:t>aprende com </a:t>
            </a:r>
            <a:r>
              <a:rPr lang="pt-BR" sz="2000" b="1" dirty="0" smtClean="0"/>
              <a:t>elas</a:t>
            </a:r>
            <a:r>
              <a:rPr lang="pt-BR" sz="2000" dirty="0" smtClean="0"/>
              <a:t>;</a:t>
            </a:r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endParaRPr lang="pt-BR" sz="2000" dirty="0" smtClean="0"/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2000" dirty="0" smtClean="0"/>
              <a:t>permite </a:t>
            </a:r>
            <a:r>
              <a:rPr lang="pt-BR" sz="2000" dirty="0"/>
              <a:t>fazer coisas </a:t>
            </a:r>
            <a:r>
              <a:rPr lang="pt-BR" sz="2000" dirty="0" smtClean="0"/>
              <a:t>nunca feitas: </a:t>
            </a:r>
            <a:r>
              <a:rPr lang="pt-BR" sz="2000" dirty="0"/>
              <a:t>reconhecer doenças antes mesmo que os pacientes apresentem sintomas, </a:t>
            </a:r>
            <a:r>
              <a:rPr lang="pt-BR" sz="2000" b="1" dirty="0"/>
              <a:t>prever tendências antes que elas sejam moda</a:t>
            </a:r>
            <a:r>
              <a:rPr lang="pt-BR" sz="2000" dirty="0"/>
              <a:t>, responder a perguntas antes que sejam feitas</a:t>
            </a:r>
            <a:r>
              <a:rPr lang="pt-BR" sz="2000" dirty="0" smtClean="0"/>
              <a:t>.</a:t>
            </a:r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endParaRPr lang="pt-BR" sz="2000" dirty="0" smtClean="0">
              <a:hlinkClick r:id="rId5"/>
            </a:endParaRPr>
          </a:p>
          <a:p>
            <a:pPr marL="139700">
              <a:lnSpc>
                <a:spcPct val="115000"/>
              </a:lnSpc>
              <a:buClr>
                <a:schemeClr val="tx1">
                  <a:lumMod val="65000"/>
                </a:schemeClr>
              </a:buClr>
              <a:buSzPct val="75000"/>
            </a:pPr>
            <a:r>
              <a:rPr lang="pt-BR" sz="1050" dirty="0" smtClean="0">
                <a:hlinkClick r:id="rId5"/>
              </a:rPr>
              <a:t>https</a:t>
            </a:r>
            <a:r>
              <a:rPr lang="pt-BR" sz="1050" dirty="0">
                <a:hlinkClick r:id="rId5"/>
              </a:rPr>
              <a:t>://www.youtube.com/watch?time_continue=4&amp;v=QEfU2oEAQMk</a:t>
            </a:r>
            <a:endParaRPr sz="1050" kern="0" dirty="0"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4106" name="Picture 10" descr="Resultado de imagem para manual cognitivo da volkswagen wats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2688233" cy="17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4509120"/>
            <a:ext cx="862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PROSPECÇÃO e GESTÃO DE DESIGN: BUSCA DA INOVAÇÃO </a:t>
            </a:r>
            <a:r>
              <a:rPr lang="pt-BR" sz="3600" b="1" dirty="0" smtClean="0"/>
              <a:t>GUIADA </a:t>
            </a:r>
            <a:r>
              <a:rPr lang="pt-BR" sz="3600" b="1" dirty="0"/>
              <a:t>PELO SIGNIFICADO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o que Ã© a alex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99392"/>
            <a:ext cx="1391478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6" name="Google Shape;494;p67"/>
          <p:cNvSpPr txBox="1"/>
          <p:nvPr/>
        </p:nvSpPr>
        <p:spPr>
          <a:xfrm>
            <a:off x="142845" y="3645024"/>
            <a:ext cx="442915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tx1">
                  <a:lumMod val="65000"/>
                </a:schemeClr>
              </a:buClr>
              <a:buSzPct val="75000"/>
            </a:pPr>
            <a:r>
              <a:rPr lang="pt-BR" sz="2000" dirty="0" err="1" smtClean="0"/>
              <a:t>Amazon</a:t>
            </a:r>
            <a:r>
              <a:rPr lang="pt-BR" sz="2000" dirty="0" smtClean="0"/>
              <a:t> </a:t>
            </a:r>
            <a:r>
              <a:rPr lang="pt-BR" sz="2000" b="1" dirty="0" err="1" smtClean="0"/>
              <a:t>Alexa</a:t>
            </a:r>
            <a:r>
              <a:rPr lang="pt-BR" sz="2000" dirty="0" smtClean="0"/>
              <a:t> | Google </a:t>
            </a:r>
            <a:r>
              <a:rPr lang="pt-BR" sz="2000" b="1" dirty="0" smtClean="0"/>
              <a:t>Home</a:t>
            </a:r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2000" dirty="0"/>
              <a:t>assistente doméstico inteligente baseado em </a:t>
            </a:r>
            <a:r>
              <a:rPr lang="pt-BR" sz="2000" dirty="0" smtClean="0"/>
              <a:t>voz (AI);</a:t>
            </a:r>
          </a:p>
          <a:p>
            <a:pPr marL="342900" indent="-342900">
              <a:buClr>
                <a:schemeClr val="tx1">
                  <a:lumMod val="6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pt-BR" sz="2000" dirty="0" smtClean="0"/>
              <a:t>Controle de todos aparelhos, luzes, central de entretenimento para família, chamadas telefônicas, ajuda e conselhos, etc. </a:t>
            </a:r>
            <a:endParaRPr sz="1050" kern="0" dirty="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591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323528" y="1000108"/>
            <a:ext cx="5976664" cy="512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Impactos no campo do design =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“data-</a:t>
            </a:r>
            <a:r>
              <a:rPr lang="pt-BR" sz="2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driven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design” ? 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1200" b="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</a:t>
            </a: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Zhu, 2016</a:t>
            </a:r>
            <a:r>
              <a:rPr lang="pt-BR" sz="12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endParaRPr lang="pt-BR" sz="12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Designer atuando cada vez mais de maneira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multidisciplinar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fronteiras de atuação não definidas;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Capacitação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o uso de ferramentas de BI e seus inputs;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Ferramentas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vez mais amigáveis e livre uso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de design </a:t>
            </a:r>
            <a:r>
              <a:rPr lang="pt-BR" sz="20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 ser adaptado prevendo seu uso; </a:t>
            </a: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Lidar cada vez mais com as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questões éticas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designer como “construtor do futuro”;</a:t>
            </a: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como fator nivelador/qualificador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(não diferenciador) – uso massivo de decisões suportadas por inteligência 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artificial e big data;</a:t>
            </a: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bg1">
                  <a:lumMod val="50000"/>
                  <a:lumOff val="50000"/>
                </a:schemeClr>
              </a:buClr>
            </a:pPr>
            <a:endParaRPr lang="pt-BR" sz="20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505;p68"/>
          <p:cNvPicPr preferRelativeResize="0"/>
          <p:nvPr/>
        </p:nvPicPr>
        <p:blipFill rotWithShape="1">
          <a:blip r:embed="rId3">
            <a:alphaModFix/>
          </a:blip>
          <a:srcRect b="16163"/>
          <a:stretch/>
        </p:blipFill>
        <p:spPr>
          <a:xfrm>
            <a:off x="6762829" y="2132856"/>
            <a:ext cx="1656184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1;p61"/>
          <p:cNvPicPr preferRelativeResize="0"/>
          <p:nvPr/>
        </p:nvPicPr>
        <p:blipFill rotWithShape="1">
          <a:blip r:embed="rId4">
            <a:alphaModFix/>
          </a:blip>
          <a:srcRect b="14163"/>
          <a:stretch/>
        </p:blipFill>
        <p:spPr>
          <a:xfrm>
            <a:off x="6834837" y="4077072"/>
            <a:ext cx="1512168" cy="12980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31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85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-27385"/>
            <a:ext cx="9144001" cy="6885385"/>
          </a:xfrm>
          <a:prstGeom prst="rect">
            <a:avLst/>
          </a:prstGeom>
          <a:solidFill>
            <a:srgbClr val="A7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44000" cy="79730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5500726" cy="642942"/>
          </a:xfrm>
        </p:spPr>
        <p:txBody>
          <a:bodyPr/>
          <a:lstStyle/>
          <a:p>
            <a:r>
              <a:rPr lang="pt-BR" dirty="0" smtClean="0"/>
              <a:t>B.I. &amp; DESIGN</a:t>
            </a:r>
            <a:endParaRPr lang="pt-BR" dirty="0"/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1115616" y="1052736"/>
            <a:ext cx="7344816" cy="512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5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bg1">
                  <a:lumMod val="50000"/>
                  <a:lumOff val="50000"/>
                </a:schemeClr>
              </a:buClr>
              <a:buSzPct val="100000"/>
              <a:buNone/>
            </a:pPr>
            <a:endParaRPr lang="pt-BR" sz="24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bg1">
                  <a:lumMod val="50000"/>
                  <a:lumOff val="50000"/>
                </a:schemeClr>
              </a:buClr>
              <a:buNone/>
            </a:pPr>
            <a:r>
              <a:rPr lang="pt-BR" sz="24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ser mais um elemento para estimular o consumismo &gt; e sim visando a </a:t>
            </a:r>
            <a:r>
              <a:rPr lang="pt-BR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sustentabilidade...</a:t>
            </a:r>
            <a:endParaRPr lang="pt-BR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chemeClr val="bg1">
                  <a:lumMod val="50000"/>
                  <a:lumOff val="50000"/>
                </a:schemeClr>
              </a:buClr>
            </a:pPr>
            <a:endParaRPr lang="pt-BR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chemeClr val="bg1">
                  <a:lumMod val="50000"/>
                  <a:lumOff val="50000"/>
                </a:schemeClr>
              </a:buClr>
            </a:pPr>
            <a:endParaRPr lang="pt-BR" sz="12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bg1">
                  <a:lumMod val="50000"/>
                  <a:lumOff val="50000"/>
                </a:schemeClr>
              </a:buClr>
              <a:buNone/>
            </a:pPr>
            <a:r>
              <a:rPr lang="pt-B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Valorização da criatividade humana e suas conexões não programáveis </a:t>
            </a:r>
            <a:r>
              <a:rPr lang="pt-BR" sz="18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(abdução);</a:t>
            </a:r>
          </a:p>
          <a:p>
            <a:pPr marL="0" indent="0">
              <a:buClr>
                <a:schemeClr val="bg1">
                  <a:lumMod val="50000"/>
                  <a:lumOff val="50000"/>
                </a:schemeClr>
              </a:buClr>
              <a:buNone/>
            </a:pPr>
            <a:endParaRPr lang="pt-BR" sz="1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3"/>
          <a:stretch/>
        </p:blipFill>
        <p:spPr>
          <a:xfrm>
            <a:off x="3635896" y="4365104"/>
            <a:ext cx="2232248" cy="1904717"/>
          </a:xfrm>
          <a:prstGeom prst="rect">
            <a:avLst/>
          </a:prstGeom>
        </p:spPr>
      </p:pic>
      <p:sp>
        <p:nvSpPr>
          <p:cNvPr id="8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32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14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6733982" cy="5126055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 smtClean="0">
                <a:solidFill>
                  <a:schemeClr val="bg1"/>
                </a:solidFill>
              </a:rPr>
              <a:t>BUCK, A.; HERRMANN, C.; LUBROKWITZ, D. Diretrizes para a Gestão de Tendências: Inovação e estética como fundamento para o sucesso empresarial. Curitiba: PUCPRESS, 2019.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sz="1400" b="0" dirty="0" smtClean="0">
                <a:solidFill>
                  <a:schemeClr val="bg1"/>
                </a:solidFill>
              </a:rPr>
              <a:t>CORBETT, C. How </a:t>
            </a:r>
            <a:r>
              <a:rPr lang="en-US" sz="1400" b="0" dirty="0">
                <a:solidFill>
                  <a:schemeClr val="bg1"/>
                </a:solidFill>
              </a:rPr>
              <a:t>Sustainable Is Big </a:t>
            </a:r>
            <a:r>
              <a:rPr lang="en-US" sz="1400" b="0" dirty="0" smtClean="0">
                <a:solidFill>
                  <a:schemeClr val="bg1"/>
                </a:solidFill>
              </a:rPr>
              <a:t>Data? Production </a:t>
            </a:r>
            <a:r>
              <a:rPr lang="en-US" sz="1400" b="0" dirty="0">
                <a:solidFill>
                  <a:schemeClr val="bg1"/>
                </a:solidFill>
              </a:rPr>
              <a:t>and Operations </a:t>
            </a:r>
            <a:r>
              <a:rPr lang="en-US" sz="1400" b="0" dirty="0" smtClean="0">
                <a:solidFill>
                  <a:schemeClr val="bg1"/>
                </a:solidFill>
              </a:rPr>
              <a:t>Management, 2018 </a:t>
            </a:r>
            <a:r>
              <a:rPr lang="en-US" sz="1400" b="0" dirty="0" err="1">
                <a:solidFill>
                  <a:schemeClr val="bg1"/>
                </a:solidFill>
              </a:rPr>
              <a:t>vol</a:t>
            </a:r>
            <a:r>
              <a:rPr lang="en-US" sz="1400" b="0" dirty="0">
                <a:solidFill>
                  <a:schemeClr val="bg1"/>
                </a:solidFill>
              </a:rPr>
              <a:t>: 27 (9) </a:t>
            </a:r>
            <a:r>
              <a:rPr lang="en-US" sz="1400" b="0" dirty="0" err="1">
                <a:solidFill>
                  <a:schemeClr val="bg1"/>
                </a:solidFill>
              </a:rPr>
              <a:t>pp</a:t>
            </a:r>
            <a:r>
              <a:rPr lang="en-US" sz="1400" b="0" dirty="0">
                <a:solidFill>
                  <a:schemeClr val="bg1"/>
                </a:solidFill>
              </a:rPr>
              <a:t>: 1685-1695</a:t>
            </a:r>
            <a:endParaRPr lang="pt-BR" sz="1400" b="0" dirty="0" smtClean="0">
              <a:solidFill>
                <a:schemeClr val="bg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 smtClean="0">
                <a:solidFill>
                  <a:schemeClr val="bg1"/>
                </a:solidFill>
              </a:rPr>
              <a:t>FIALKOWSKI</a:t>
            </a:r>
            <a:r>
              <a:rPr lang="pt-BR" sz="1400" b="0" dirty="0">
                <a:solidFill>
                  <a:schemeClr val="bg1"/>
                </a:solidFill>
              </a:rPr>
              <a:t>, Valkiria Pedri. Prospecção e Gestão de Design: Busca da Inovação Guiada pelo Significado. 296f. Dissertação: Programa de Pós-Graduação em Design – Universidade Federal do Paraná, Curitiba, 2019</a:t>
            </a:r>
            <a:r>
              <a:rPr lang="pt-BR" sz="1400" b="0" dirty="0" smtClean="0">
                <a:solidFill>
                  <a:schemeClr val="bg1"/>
                </a:solidFill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HARARI, </a:t>
            </a:r>
            <a:r>
              <a:rPr lang="pt-BR" sz="1400" b="0" dirty="0" err="1">
                <a:solidFill>
                  <a:schemeClr val="bg1"/>
                </a:solidFill>
              </a:rPr>
              <a:t>Yuval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Noah</a:t>
            </a:r>
            <a:r>
              <a:rPr lang="pt-BR" sz="1400" b="0" dirty="0">
                <a:solidFill>
                  <a:schemeClr val="bg1"/>
                </a:solidFill>
              </a:rPr>
              <a:t>. 21 lições para o século 21. Editora Companhia das Letras, 2018.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LÓPEZ-ROBLES, J. R., OTEGI-OLASO, J. R., GÓMEZ, I. P., &amp; COBO, M. J. 30 </a:t>
            </a:r>
            <a:r>
              <a:rPr lang="pt-BR" sz="1400" b="0" dirty="0" err="1">
                <a:solidFill>
                  <a:schemeClr val="bg1"/>
                </a:solidFill>
              </a:rPr>
              <a:t>years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of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intelligence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models</a:t>
            </a:r>
            <a:r>
              <a:rPr lang="pt-BR" sz="1400" b="0" dirty="0">
                <a:solidFill>
                  <a:schemeClr val="bg1"/>
                </a:solidFill>
              </a:rPr>
              <a:t> in management </a:t>
            </a:r>
            <a:r>
              <a:rPr lang="pt-BR" sz="1400" b="0" dirty="0" err="1">
                <a:solidFill>
                  <a:schemeClr val="bg1"/>
                </a:solidFill>
              </a:rPr>
              <a:t>and</a:t>
            </a:r>
            <a:r>
              <a:rPr lang="pt-BR" sz="1400" b="0" dirty="0">
                <a:solidFill>
                  <a:schemeClr val="bg1"/>
                </a:solidFill>
              </a:rPr>
              <a:t> business: A </a:t>
            </a:r>
            <a:r>
              <a:rPr lang="pt-BR" sz="1400" b="0" dirty="0" err="1">
                <a:solidFill>
                  <a:schemeClr val="bg1"/>
                </a:solidFill>
              </a:rPr>
              <a:t>bibliometric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review</a:t>
            </a:r>
            <a:r>
              <a:rPr lang="pt-BR" sz="1400" b="0" dirty="0">
                <a:solidFill>
                  <a:schemeClr val="bg1"/>
                </a:solidFill>
              </a:rPr>
              <a:t>. </a:t>
            </a:r>
            <a:r>
              <a:rPr lang="pt-BR" sz="1400" b="0" dirty="0" err="1">
                <a:solidFill>
                  <a:schemeClr val="bg1"/>
                </a:solidFill>
              </a:rPr>
              <a:t>International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Journal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of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Information</a:t>
            </a:r>
            <a:r>
              <a:rPr lang="pt-BR" sz="1400" b="0" dirty="0">
                <a:solidFill>
                  <a:schemeClr val="bg1"/>
                </a:solidFill>
              </a:rPr>
              <a:t> Management, v. 48, p. 22-38, 2019.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MJV. Transformação Digital. Disponível em: &lt;https://www.mjvinnovation.com/pt-br/transformacao-digital/&gt;. Acesso em: 25 abr. 2019.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MARQUESONE, Rosangela. Big Data: técnicas e tecnologias para extração de valor dos dados. Editora Casa do Código, 2016.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MUNIZ, Marco </a:t>
            </a:r>
            <a:r>
              <a:rPr lang="pt-BR" sz="1400" b="0" dirty="0" err="1">
                <a:solidFill>
                  <a:schemeClr val="bg1"/>
                </a:solidFill>
              </a:rPr>
              <a:t>Ogê</a:t>
            </a:r>
            <a:r>
              <a:rPr lang="pt-BR" sz="1400" b="0" dirty="0">
                <a:solidFill>
                  <a:schemeClr val="bg1"/>
                </a:solidFill>
              </a:rPr>
              <a:t>; DOS SANTOS, Aguinaldo. A Pesquisa em Design para o Comportamento Sustentável: Lacunas e Desafios. Mix sustentável, v. 1, n. 2, p. 58-67, 2015</a:t>
            </a:r>
            <a:r>
              <a:rPr lang="pt-BR" sz="1400" b="0" dirty="0" smtClean="0">
                <a:solidFill>
                  <a:schemeClr val="bg1"/>
                </a:solidFill>
              </a:rPr>
              <a:t>.</a:t>
            </a:r>
            <a:endParaRPr lang="pt-BR" sz="1400" b="0" dirty="0">
              <a:solidFill>
                <a:schemeClr val="bg1"/>
              </a:solidFill>
            </a:endParaRPr>
          </a:p>
        </p:txBody>
      </p:sp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142844" y="71414"/>
            <a:ext cx="5500726" cy="642942"/>
          </a:xfrm>
        </p:spPr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4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33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30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6733982" cy="5126055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 smtClean="0">
                <a:solidFill>
                  <a:schemeClr val="bg1"/>
                </a:solidFill>
              </a:rPr>
              <a:t>MUNTEAN</a:t>
            </a:r>
            <a:r>
              <a:rPr lang="pt-BR" sz="1400" b="0" dirty="0">
                <a:solidFill>
                  <a:schemeClr val="bg1"/>
                </a:solidFill>
              </a:rPr>
              <a:t>, </a:t>
            </a:r>
            <a:r>
              <a:rPr lang="pt-BR" sz="1400" b="0" dirty="0" err="1">
                <a:solidFill>
                  <a:schemeClr val="bg1"/>
                </a:solidFill>
              </a:rPr>
              <a:t>Mihaela</a:t>
            </a:r>
            <a:r>
              <a:rPr lang="pt-BR" sz="1400" b="0" dirty="0">
                <a:solidFill>
                  <a:schemeClr val="bg1"/>
                </a:solidFill>
              </a:rPr>
              <a:t>. Business </a:t>
            </a:r>
            <a:r>
              <a:rPr lang="pt-BR" sz="1400" b="0" dirty="0" err="1">
                <a:solidFill>
                  <a:schemeClr val="bg1"/>
                </a:solidFill>
              </a:rPr>
              <a:t>intelligence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issues</a:t>
            </a:r>
            <a:r>
              <a:rPr lang="pt-BR" sz="1400" b="0" dirty="0">
                <a:solidFill>
                  <a:schemeClr val="bg1"/>
                </a:solidFill>
              </a:rPr>
              <a:t> for </a:t>
            </a:r>
            <a:r>
              <a:rPr lang="pt-BR" sz="1400" b="0" dirty="0" err="1">
                <a:solidFill>
                  <a:schemeClr val="bg1"/>
                </a:solidFill>
              </a:rPr>
              <a:t>sustainability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projects</a:t>
            </a:r>
            <a:r>
              <a:rPr lang="pt-BR" sz="1400" b="0" dirty="0">
                <a:solidFill>
                  <a:schemeClr val="bg1"/>
                </a:solidFill>
              </a:rPr>
              <a:t>. </a:t>
            </a:r>
            <a:r>
              <a:rPr lang="pt-BR" sz="1400" b="0" dirty="0" err="1">
                <a:solidFill>
                  <a:schemeClr val="bg1"/>
                </a:solidFill>
              </a:rPr>
              <a:t>Sustainability</a:t>
            </a:r>
            <a:r>
              <a:rPr lang="pt-BR" sz="1400" b="0" dirty="0">
                <a:solidFill>
                  <a:schemeClr val="bg1"/>
                </a:solidFill>
              </a:rPr>
              <a:t>, v. 10, n. 2, p. 335, 2018.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sz="1400" b="0" dirty="0">
                <a:solidFill>
                  <a:schemeClr val="bg1"/>
                </a:solidFill>
              </a:rPr>
              <a:t>PETRINI, M.; POZZEBON, M. Managing sustainability with the support of business intelligence: Integrating socio-environmental indicators and </a:t>
            </a:r>
            <a:r>
              <a:rPr lang="en-US" sz="1400" b="0" dirty="0" err="1">
                <a:solidFill>
                  <a:schemeClr val="bg1"/>
                </a:solidFill>
              </a:rPr>
              <a:t>organisational</a:t>
            </a:r>
            <a:r>
              <a:rPr lang="en-US" sz="1400" b="0" dirty="0">
                <a:solidFill>
                  <a:schemeClr val="bg1"/>
                </a:solidFill>
              </a:rPr>
              <a:t> context. The Journal of Strategic Information Systems, v. 18, n. 4, p. 178-191, 2009</a:t>
            </a:r>
            <a:r>
              <a:rPr lang="en-US" sz="1400" b="0" dirty="0" smtClean="0">
                <a:solidFill>
                  <a:schemeClr val="bg1"/>
                </a:solidFill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 smtClean="0">
                <a:solidFill>
                  <a:schemeClr val="bg1"/>
                </a:solidFill>
              </a:rPr>
              <a:t>PRIOR</a:t>
            </a:r>
            <a:r>
              <a:rPr lang="pt-BR" sz="1400" b="0" dirty="0">
                <a:solidFill>
                  <a:schemeClr val="bg1"/>
                </a:solidFill>
              </a:rPr>
              <a:t>, Vernon. </a:t>
            </a:r>
            <a:r>
              <a:rPr lang="pt-BR" sz="1400" b="0" dirty="0" err="1">
                <a:solidFill>
                  <a:schemeClr val="bg1"/>
                </a:solidFill>
              </a:rPr>
              <a:t>Glossary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of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terms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used</a:t>
            </a:r>
            <a:r>
              <a:rPr lang="pt-BR" sz="1400" b="0" dirty="0">
                <a:solidFill>
                  <a:schemeClr val="bg1"/>
                </a:solidFill>
              </a:rPr>
              <a:t> in </a:t>
            </a:r>
            <a:r>
              <a:rPr lang="pt-BR" sz="1400" b="0" dirty="0" err="1">
                <a:solidFill>
                  <a:schemeClr val="bg1"/>
                </a:solidFill>
              </a:rPr>
              <a:t>competitive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intelligence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and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knowledge</a:t>
            </a:r>
            <a:r>
              <a:rPr lang="pt-BR" sz="1400" b="0" dirty="0">
                <a:solidFill>
                  <a:schemeClr val="bg1"/>
                </a:solidFill>
              </a:rPr>
              <a:t> management. Virginia: SCIP–</a:t>
            </a:r>
            <a:r>
              <a:rPr lang="pt-BR" sz="1400" b="0" dirty="0" err="1">
                <a:solidFill>
                  <a:schemeClr val="bg1"/>
                </a:solidFill>
              </a:rPr>
              <a:t>Strategic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and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Competitive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Intelligence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Professionals</a:t>
            </a:r>
            <a:r>
              <a:rPr lang="pt-BR" sz="1400" b="0" dirty="0">
                <a:solidFill>
                  <a:schemeClr val="bg1"/>
                </a:solidFill>
              </a:rPr>
              <a:t>, 2010</a:t>
            </a:r>
            <a:r>
              <a:rPr lang="pt-BR" sz="1400" b="0" dirty="0" smtClean="0">
                <a:solidFill>
                  <a:schemeClr val="bg1"/>
                </a:solidFill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PRODANOV, Cleber C.; FREITAS, Ernani, C. de. Metodologia do trabalho científico: métodos e técnicas da pesquisa e do trabalho acadêmico. 2a ed. Novo Hamburgo: </a:t>
            </a:r>
            <a:r>
              <a:rPr lang="pt-BR" sz="1400" b="0" dirty="0" err="1">
                <a:solidFill>
                  <a:schemeClr val="bg1"/>
                </a:solidFill>
              </a:rPr>
              <a:t>Feevale</a:t>
            </a:r>
            <a:r>
              <a:rPr lang="pt-BR" sz="1400" b="0" dirty="0">
                <a:solidFill>
                  <a:schemeClr val="bg1"/>
                </a:solidFill>
              </a:rPr>
              <a:t>, 2013.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 smtClean="0">
                <a:solidFill>
                  <a:schemeClr val="bg1"/>
                </a:solidFill>
              </a:rPr>
              <a:t>STRAUSS</a:t>
            </a:r>
            <a:r>
              <a:rPr lang="pt-BR" sz="1400" b="0" dirty="0">
                <a:solidFill>
                  <a:schemeClr val="bg1"/>
                </a:solidFill>
              </a:rPr>
              <a:t>, </a:t>
            </a:r>
            <a:r>
              <a:rPr lang="pt-BR" sz="1400" b="0" dirty="0" err="1">
                <a:solidFill>
                  <a:schemeClr val="bg1"/>
                </a:solidFill>
              </a:rPr>
              <a:t>Luisa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Mariele</a:t>
            </a:r>
            <a:r>
              <a:rPr lang="pt-BR" sz="1400" b="0" dirty="0">
                <a:solidFill>
                  <a:schemeClr val="bg1"/>
                </a:solidFill>
              </a:rPr>
              <a:t>, Raquel JANISSEK-MUNIZ, </a:t>
            </a:r>
            <a:r>
              <a:rPr lang="pt-BR" sz="1400" b="0" dirty="0" err="1">
                <a:solidFill>
                  <a:schemeClr val="bg1"/>
                </a:solidFill>
              </a:rPr>
              <a:t>and</a:t>
            </a:r>
            <a:r>
              <a:rPr lang="pt-BR" sz="1400" b="0" dirty="0">
                <a:solidFill>
                  <a:schemeClr val="bg1"/>
                </a:solidFill>
              </a:rPr>
              <a:t>  </a:t>
            </a:r>
            <a:r>
              <a:rPr lang="pt-BR" sz="1400" b="0" dirty="0" err="1">
                <a:solidFill>
                  <a:schemeClr val="bg1"/>
                </a:solidFill>
              </a:rPr>
              <a:t>ngela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Freitag</a:t>
            </a:r>
            <a:r>
              <a:rPr lang="pt-BR" sz="1400" b="0" dirty="0">
                <a:solidFill>
                  <a:schemeClr val="bg1"/>
                </a:solidFill>
              </a:rPr>
              <a:t> BRODBECK. Inteligência competitiva, empresarial, estratégica ou de negócios? Um olhar a partir da Administração de Empresas. FACEF Pesquisa-Desenvolvimento e Gestão, v. 14, n. 2, 2012</a:t>
            </a:r>
            <a:r>
              <a:rPr lang="pt-BR" sz="1400" b="0" dirty="0" smtClean="0">
                <a:solidFill>
                  <a:schemeClr val="bg1"/>
                </a:solidFill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sz="1400" b="0" dirty="0">
                <a:solidFill>
                  <a:schemeClr val="bg1"/>
                </a:solidFill>
              </a:rPr>
              <a:t>SWAMINATHAN, </a:t>
            </a:r>
            <a:r>
              <a:rPr lang="en-US" sz="1400" b="0" dirty="0" err="1">
                <a:solidFill>
                  <a:schemeClr val="bg1"/>
                </a:solidFill>
              </a:rPr>
              <a:t>Jayashankar</a:t>
            </a:r>
            <a:r>
              <a:rPr lang="en-US" sz="1400" b="0" dirty="0">
                <a:solidFill>
                  <a:schemeClr val="bg1"/>
                </a:solidFill>
              </a:rPr>
              <a:t> M. Big data analytics for rapid, impactful, sustained, and efficient (RISE) humanitarian operations. Production and Operations Management, v. 27, n. 9, p. 1696-1700, 2018.</a:t>
            </a:r>
            <a:endParaRPr lang="pt-BR" sz="1400" b="0" dirty="0" smtClean="0">
              <a:solidFill>
                <a:schemeClr val="bg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sz="1400" b="0" dirty="0">
                <a:solidFill>
                  <a:schemeClr val="bg1"/>
                </a:solidFill>
              </a:rPr>
              <a:t>YU, </a:t>
            </a:r>
            <a:r>
              <a:rPr lang="en-US" sz="1400" b="0" dirty="0" err="1">
                <a:solidFill>
                  <a:schemeClr val="bg1"/>
                </a:solidFill>
              </a:rPr>
              <a:t>Conggang</a:t>
            </a:r>
            <a:r>
              <a:rPr lang="en-US" sz="1400" b="0" dirty="0">
                <a:solidFill>
                  <a:schemeClr val="bg1"/>
                </a:solidFill>
              </a:rPr>
              <a:t>; ZHU, </a:t>
            </a:r>
            <a:r>
              <a:rPr lang="en-US" sz="1400" b="0" dirty="0" err="1">
                <a:solidFill>
                  <a:schemeClr val="bg1"/>
                </a:solidFill>
              </a:rPr>
              <a:t>Lusha</a:t>
            </a:r>
            <a:r>
              <a:rPr lang="en-US" sz="1400" b="0" dirty="0">
                <a:solidFill>
                  <a:schemeClr val="bg1"/>
                </a:solidFill>
              </a:rPr>
              <a:t>. Product design pattern based on big data-driven scenario. Advances in Mechanical Engineering, v. 8, n. 7, p. 1687814016656805, 2016.</a:t>
            </a:r>
            <a:endParaRPr lang="pt-BR" sz="1400" b="0" dirty="0">
              <a:solidFill>
                <a:schemeClr val="bg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pt-BR" sz="1400" b="0" dirty="0">
                <a:solidFill>
                  <a:schemeClr val="bg1"/>
                </a:solidFill>
              </a:rPr>
              <a:t>WENDEL, Stephen. </a:t>
            </a:r>
            <a:r>
              <a:rPr lang="pt-BR" sz="1400" b="0" dirty="0" err="1">
                <a:solidFill>
                  <a:schemeClr val="bg1"/>
                </a:solidFill>
              </a:rPr>
              <a:t>Designing</a:t>
            </a:r>
            <a:r>
              <a:rPr lang="pt-BR" sz="1400" b="0" dirty="0">
                <a:solidFill>
                  <a:schemeClr val="bg1"/>
                </a:solidFill>
              </a:rPr>
              <a:t> for </a:t>
            </a:r>
            <a:r>
              <a:rPr lang="pt-BR" sz="1400" b="0" dirty="0" err="1">
                <a:solidFill>
                  <a:schemeClr val="bg1"/>
                </a:solidFill>
              </a:rPr>
              <a:t>behavior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change</a:t>
            </a:r>
            <a:r>
              <a:rPr lang="pt-BR" sz="1400" b="0" dirty="0">
                <a:solidFill>
                  <a:schemeClr val="bg1"/>
                </a:solidFill>
              </a:rPr>
              <a:t>: </a:t>
            </a:r>
            <a:r>
              <a:rPr lang="pt-BR" sz="1400" b="0" dirty="0" err="1">
                <a:solidFill>
                  <a:schemeClr val="bg1"/>
                </a:solidFill>
              </a:rPr>
              <a:t>Applying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psychology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and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behavioral</a:t>
            </a:r>
            <a:r>
              <a:rPr lang="pt-BR" sz="1400" b="0" dirty="0">
                <a:solidFill>
                  <a:schemeClr val="bg1"/>
                </a:solidFill>
              </a:rPr>
              <a:t> </a:t>
            </a:r>
            <a:r>
              <a:rPr lang="pt-BR" sz="1400" b="0" dirty="0" err="1">
                <a:solidFill>
                  <a:schemeClr val="bg1"/>
                </a:solidFill>
              </a:rPr>
              <a:t>economics</a:t>
            </a:r>
            <a:r>
              <a:rPr lang="pt-BR" sz="1400" b="0" dirty="0">
                <a:solidFill>
                  <a:schemeClr val="bg1"/>
                </a:solidFill>
              </a:rPr>
              <a:t>. " </a:t>
            </a:r>
            <a:r>
              <a:rPr lang="pt-BR" sz="1400" b="0" dirty="0" err="1">
                <a:solidFill>
                  <a:schemeClr val="bg1"/>
                </a:solidFill>
              </a:rPr>
              <a:t>O'Reilly</a:t>
            </a:r>
            <a:r>
              <a:rPr lang="pt-BR" sz="1400" b="0" dirty="0">
                <a:solidFill>
                  <a:schemeClr val="bg1"/>
                </a:solidFill>
              </a:rPr>
              <a:t> Media, Inc.", 2013.</a:t>
            </a:r>
            <a:endParaRPr lang="pt-BR" sz="1400" b="0" dirty="0" smtClean="0">
              <a:solidFill>
                <a:schemeClr val="bg1"/>
              </a:solidFill>
            </a:endParaRPr>
          </a:p>
        </p:txBody>
      </p:sp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142844" y="71414"/>
            <a:ext cx="5500726" cy="642942"/>
          </a:xfrm>
        </p:spPr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4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34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13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1" y="-27385"/>
            <a:ext cx="9144001" cy="6885385"/>
          </a:xfrm>
          <a:prstGeom prst="rect">
            <a:avLst/>
          </a:prstGeom>
          <a:solidFill>
            <a:srgbClr val="68D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899592" y="1124744"/>
            <a:ext cx="5990724" cy="642942"/>
          </a:xfrm>
        </p:spPr>
        <p:txBody>
          <a:bodyPr>
            <a:normAutofit fontScale="90000"/>
          </a:bodyPr>
          <a:lstStyle/>
          <a:p>
            <a:r>
              <a:rPr lang="pt-BR" sz="7300" dirty="0" smtClean="0">
                <a:solidFill>
                  <a:schemeClr val="bg1"/>
                </a:solidFill>
              </a:rPr>
              <a:t>OBRIGADA!</a:t>
            </a:r>
            <a:r>
              <a:rPr lang="pt-BR" sz="3100" b="0" dirty="0" smtClean="0">
                <a:solidFill>
                  <a:schemeClr val="bg1"/>
                </a:solidFill>
              </a:rPr>
              <a:t/>
            </a:r>
            <a:br>
              <a:rPr lang="pt-BR" sz="3100" b="0" dirty="0" smtClean="0">
                <a:solidFill>
                  <a:schemeClr val="bg1"/>
                </a:solidFill>
              </a:rPr>
            </a:br>
            <a:r>
              <a:rPr lang="pt-BR" sz="3100" b="0" dirty="0" smtClean="0">
                <a:solidFill>
                  <a:schemeClr val="bg1"/>
                </a:solidFill>
              </a:rPr>
              <a:t/>
            </a:r>
            <a:br>
              <a:rPr lang="pt-BR" sz="3100" b="0" dirty="0" smtClean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bg1"/>
                </a:solidFill>
              </a:rPr>
              <a:t/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sz="2700" dirty="0" smtClean="0"/>
              <a:t>Valkiria </a:t>
            </a:r>
            <a:r>
              <a:rPr lang="pt-BR" sz="2700" dirty="0" err="1" smtClean="0"/>
              <a:t>Pedri</a:t>
            </a:r>
            <a:r>
              <a:rPr lang="pt-BR" sz="2700" dirty="0" smtClean="0"/>
              <a:t> </a:t>
            </a:r>
            <a:r>
              <a:rPr lang="pt-BR" sz="2700" dirty="0" err="1" smtClean="0"/>
              <a:t>Fialkowski</a:t>
            </a:r>
            <a:r>
              <a:rPr lang="pt-BR" sz="2700" dirty="0" smtClean="0">
                <a:solidFill>
                  <a:schemeClr val="bg1"/>
                </a:solidFill>
              </a:rPr>
              <a:t/>
            </a:r>
            <a:br>
              <a:rPr lang="pt-BR" sz="2700" dirty="0" smtClean="0">
                <a:solidFill>
                  <a:schemeClr val="bg1"/>
                </a:solidFill>
              </a:rPr>
            </a:br>
            <a:r>
              <a:rPr lang="pt-BR" sz="2700" b="0" dirty="0" smtClean="0">
                <a:solidFill>
                  <a:schemeClr val="bg1"/>
                </a:solidFill>
              </a:rPr>
              <a:t>val.pedri@gmail.com</a:t>
            </a:r>
            <a:r>
              <a:rPr lang="pt-BR" sz="2700" b="0" dirty="0" smtClean="0">
                <a:solidFill>
                  <a:schemeClr val="bg1"/>
                </a:solidFill>
              </a:rPr>
              <a:t/>
            </a:r>
            <a:br>
              <a:rPr lang="pt-BR" sz="2700" b="0" dirty="0" smtClean="0">
                <a:solidFill>
                  <a:schemeClr val="bg1"/>
                </a:solidFill>
              </a:rPr>
            </a:br>
            <a:r>
              <a:rPr lang="pt-BR" sz="2700" b="0" dirty="0" smtClean="0">
                <a:solidFill>
                  <a:schemeClr val="bg1"/>
                </a:solidFill>
              </a:rPr>
              <a:t>valkiria@arbodesign.com.br</a:t>
            </a:r>
            <a:br>
              <a:rPr lang="pt-BR" sz="2700" b="0" dirty="0" smtClean="0">
                <a:solidFill>
                  <a:schemeClr val="bg1"/>
                </a:solidFill>
              </a:rPr>
            </a:br>
            <a:r>
              <a:rPr lang="pt-BR" sz="3100" b="0" dirty="0" smtClean="0">
                <a:solidFill>
                  <a:schemeClr val="bg1"/>
                </a:solidFill>
              </a:rPr>
              <a:t/>
            </a:r>
            <a:br>
              <a:rPr lang="pt-BR" sz="3100" b="0" dirty="0" smtClean="0">
                <a:solidFill>
                  <a:schemeClr val="bg1"/>
                </a:solidFill>
              </a:rPr>
            </a:br>
            <a:r>
              <a:rPr lang="pt-BR" sz="3100" b="0" dirty="0">
                <a:solidFill>
                  <a:schemeClr val="bg1"/>
                </a:solidFill>
              </a:rPr>
              <a:t/>
            </a:r>
            <a:br>
              <a:rPr lang="pt-BR" sz="3100" b="0" dirty="0">
                <a:solidFill>
                  <a:schemeClr val="bg1"/>
                </a:solidFill>
              </a:rPr>
            </a:br>
            <a:r>
              <a:rPr lang="pt-BR" b="0" dirty="0">
                <a:solidFill>
                  <a:schemeClr val="bg1"/>
                </a:solidFill>
              </a:rPr>
              <a:t/>
            </a:r>
            <a:br>
              <a:rPr lang="pt-BR" b="0" dirty="0">
                <a:solidFill>
                  <a:schemeClr val="bg1"/>
                </a:solidFill>
              </a:rPr>
            </a:br>
            <a:r>
              <a:rPr lang="pt-BR" dirty="0" smtClean="0"/>
              <a:t>www.arbodesign.com.br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4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1520" y="1124744"/>
            <a:ext cx="8064896" cy="5126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68D9D0"/>
              </a:buClr>
              <a:buSzPct val="70000"/>
              <a:buNone/>
            </a:pPr>
            <a:r>
              <a:rPr lang="pt-BR" b="0" dirty="0" smtClean="0">
                <a:solidFill>
                  <a:schemeClr val="bg1"/>
                </a:solidFill>
              </a:rPr>
              <a:t>Quais </a:t>
            </a:r>
            <a:r>
              <a:rPr lang="pt-BR" b="0" dirty="0">
                <a:solidFill>
                  <a:schemeClr val="bg1"/>
                </a:solidFill>
              </a:rPr>
              <a:t>são os requisitos para o uso da </a:t>
            </a:r>
            <a:r>
              <a:rPr lang="pt-BR" dirty="0">
                <a:solidFill>
                  <a:schemeClr val="bg1"/>
                </a:solidFill>
              </a:rPr>
              <a:t>pesquisa prospectiva </a:t>
            </a:r>
            <a:r>
              <a:rPr lang="pt-BR" b="0" dirty="0">
                <a:solidFill>
                  <a:schemeClr val="bg1"/>
                </a:solidFill>
              </a:rPr>
              <a:t>na </a:t>
            </a:r>
            <a:r>
              <a:rPr lang="pt-BR" dirty="0">
                <a:solidFill>
                  <a:schemeClr val="bg1"/>
                </a:solidFill>
              </a:rPr>
              <a:t>gestão de design</a:t>
            </a:r>
            <a:r>
              <a:rPr lang="pt-BR" b="0" dirty="0">
                <a:solidFill>
                  <a:schemeClr val="bg1"/>
                </a:solidFill>
              </a:rPr>
              <a:t>, para fomentar a </a:t>
            </a:r>
            <a:r>
              <a:rPr lang="pt-BR" dirty="0">
                <a:solidFill>
                  <a:schemeClr val="bg1"/>
                </a:solidFill>
              </a:rPr>
              <a:t>inovação guiada pelo significado</a:t>
            </a:r>
            <a:r>
              <a:rPr lang="pt-BR" b="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 smtClean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pic>
        <p:nvPicPr>
          <p:cNvPr id="7" name="Imagem 6"/>
          <p:cNvPicPr/>
          <p:nvPr/>
        </p:nvPicPr>
        <p:blipFill rotWithShape="1">
          <a:blip r:embed="rId3"/>
          <a:srcRect l="6350" t="29791" r="23448" b="24405"/>
          <a:stretch/>
        </p:blipFill>
        <p:spPr bwMode="auto">
          <a:xfrm>
            <a:off x="1007604" y="3284984"/>
            <a:ext cx="6552728" cy="2241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347995" y="6525344"/>
            <a:ext cx="179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10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04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50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39" y="914464"/>
            <a:ext cx="5828275" cy="5826904"/>
          </a:xfrm>
          <a:prstGeom prst="rect">
            <a:avLst/>
          </a:prstGeom>
        </p:spPr>
      </p:pic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347995" y="6525344"/>
            <a:ext cx="179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 err="1" smtClean="0">
                <a:solidFill>
                  <a:schemeClr val="bg1"/>
                </a:solidFill>
              </a:rPr>
              <a:t>Fialkowski</a:t>
            </a:r>
            <a:r>
              <a:rPr lang="pt-BR" sz="1100" i="1" dirty="0" smtClean="0">
                <a:solidFill>
                  <a:schemeClr val="bg1"/>
                </a:solidFill>
              </a:rPr>
              <a:t>, 2019)</a:t>
            </a:r>
            <a:endParaRPr lang="pt-BR" sz="1100" i="1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05 </a:t>
            </a:r>
            <a:r>
              <a:rPr lang="pt-BR" sz="800" dirty="0" smtClean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95536" y="6264010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Buck et al., 2019; Fialkowski, 2019; Marques, 2014; Caldas, 2004; Coelho, 2003)</a:t>
            </a:r>
            <a:endParaRPr lang="pt-BR" sz="1100" i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94" y="2348880"/>
            <a:ext cx="3097739" cy="3180934"/>
          </a:xfrm>
          <a:prstGeom prst="rect">
            <a:avLst/>
          </a:prstGeom>
        </p:spPr>
      </p:pic>
      <p:sp>
        <p:nvSpPr>
          <p:cNvPr id="8" name="Espaço Reservado para Conteúdo 1"/>
          <p:cNvSpPr>
            <a:spLocks noGrp="1"/>
          </p:cNvSpPr>
          <p:nvPr>
            <p:ph idx="1"/>
          </p:nvPr>
        </p:nvSpPr>
        <p:spPr>
          <a:xfrm>
            <a:off x="30272" y="980728"/>
            <a:ext cx="5117792" cy="512605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2000" b="0" dirty="0" smtClean="0">
                <a:solidFill>
                  <a:schemeClr val="bg1"/>
                </a:solidFill>
              </a:rPr>
              <a:t>Termo tendência: na moda (manifestação) e estatística (média, mediana e moda);</a:t>
            </a:r>
            <a:endParaRPr lang="pt-BR" sz="2000" b="0" dirty="0" smtClean="0">
              <a:solidFill>
                <a:schemeClr val="bg1"/>
              </a:solidFill>
            </a:endParaRP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2000" dirty="0" smtClean="0">
                <a:solidFill>
                  <a:schemeClr val="bg1"/>
                </a:solidFill>
              </a:rPr>
              <a:t>Análise atenta dos movimentos atuais </a:t>
            </a:r>
            <a:r>
              <a:rPr lang="pt-BR" sz="2000" b="0" dirty="0" smtClean="0">
                <a:solidFill>
                  <a:schemeClr val="bg1"/>
                </a:solidFill>
              </a:rPr>
              <a:t>(demográficos, geográficos, econômicos, políticos, comportamentais, hábitos, opiniões e etc.) que possam potencialmente contribuir para importantes eventos futuros;</a:t>
            </a: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2000" dirty="0" smtClean="0">
                <a:solidFill>
                  <a:schemeClr val="bg1"/>
                </a:solidFill>
              </a:rPr>
              <a:t>O futuro como </a:t>
            </a:r>
            <a:r>
              <a:rPr lang="pt-BR" sz="2000" dirty="0">
                <a:solidFill>
                  <a:schemeClr val="bg1"/>
                </a:solidFill>
              </a:rPr>
              <a:t>desdobramento do que os sinais </a:t>
            </a:r>
            <a:r>
              <a:rPr lang="pt-BR" sz="2000" dirty="0" smtClean="0">
                <a:solidFill>
                  <a:schemeClr val="bg1"/>
                </a:solidFill>
              </a:rPr>
              <a:t>de hoje apontam</a:t>
            </a:r>
            <a:r>
              <a:rPr lang="pt-BR" sz="2000" b="0" dirty="0" smtClean="0">
                <a:solidFill>
                  <a:schemeClr val="bg1"/>
                </a:solidFill>
              </a:rPr>
              <a:t> </a:t>
            </a:r>
            <a:r>
              <a:rPr lang="pt-BR" sz="2000" b="0" dirty="0" smtClean="0">
                <a:solidFill>
                  <a:schemeClr val="bg1"/>
                </a:solidFill>
              </a:rPr>
              <a:t>(germinados </a:t>
            </a:r>
            <a:r>
              <a:rPr lang="pt-BR" sz="2000" b="0" dirty="0">
                <a:solidFill>
                  <a:schemeClr val="bg1"/>
                </a:solidFill>
              </a:rPr>
              <a:t>no </a:t>
            </a:r>
            <a:r>
              <a:rPr lang="pt-BR" sz="2000" b="0" dirty="0" smtClean="0">
                <a:solidFill>
                  <a:schemeClr val="bg1"/>
                </a:solidFill>
              </a:rPr>
              <a:t>presente) &gt; </a:t>
            </a:r>
            <a:r>
              <a:rPr lang="pt-BR" sz="2000" dirty="0" smtClean="0">
                <a:solidFill>
                  <a:schemeClr val="bg1"/>
                </a:solidFill>
              </a:rPr>
              <a:t>antecipação</a:t>
            </a:r>
            <a:r>
              <a:rPr lang="pt-BR" sz="2000" b="0" dirty="0" smtClean="0">
                <a:solidFill>
                  <a:schemeClr val="bg1"/>
                </a:solidFill>
              </a:rPr>
              <a:t> (margem </a:t>
            </a:r>
            <a:r>
              <a:rPr lang="pt-BR" sz="2000" b="0" dirty="0">
                <a:solidFill>
                  <a:schemeClr val="bg1"/>
                </a:solidFill>
              </a:rPr>
              <a:t>de </a:t>
            </a:r>
            <a:r>
              <a:rPr lang="pt-BR" sz="2000" dirty="0" smtClean="0">
                <a:solidFill>
                  <a:schemeClr val="bg1"/>
                </a:solidFill>
              </a:rPr>
              <a:t>indeterminação</a:t>
            </a:r>
            <a:r>
              <a:rPr lang="pt-BR" sz="2000" b="0" dirty="0" smtClean="0">
                <a:solidFill>
                  <a:schemeClr val="bg1"/>
                </a:solidFill>
              </a:rPr>
              <a:t>);</a:t>
            </a:r>
            <a:endParaRPr lang="pt-BR" sz="2000" b="0" dirty="0" smtClean="0">
              <a:solidFill>
                <a:schemeClr val="bg1"/>
              </a:solidFill>
            </a:endParaRP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2000" b="0" dirty="0" smtClean="0">
                <a:solidFill>
                  <a:schemeClr val="bg1"/>
                </a:solidFill>
              </a:rPr>
              <a:t>Criando-se possíveis </a:t>
            </a:r>
            <a:r>
              <a:rPr lang="pt-BR" sz="2000" dirty="0">
                <a:solidFill>
                  <a:schemeClr val="bg1"/>
                </a:solidFill>
              </a:rPr>
              <a:t>cenários futuros </a:t>
            </a:r>
            <a:r>
              <a:rPr lang="pt-BR" sz="2000" b="0" dirty="0" smtClean="0">
                <a:solidFill>
                  <a:schemeClr val="bg1"/>
                </a:solidFill>
              </a:rPr>
              <a:t>(prováveis </a:t>
            </a:r>
            <a:r>
              <a:rPr lang="pt-BR" sz="2000" b="0" dirty="0">
                <a:solidFill>
                  <a:schemeClr val="bg1"/>
                </a:solidFill>
              </a:rPr>
              <a:t>ou </a:t>
            </a:r>
            <a:r>
              <a:rPr lang="pt-BR" sz="2000" b="0" dirty="0" smtClean="0">
                <a:solidFill>
                  <a:schemeClr val="bg1"/>
                </a:solidFill>
              </a:rPr>
              <a:t>preferenciais) para atuação do design </a:t>
            </a:r>
            <a:r>
              <a:rPr lang="pt-BR" sz="2000" b="0" dirty="0" smtClean="0">
                <a:solidFill>
                  <a:schemeClr val="bg1"/>
                </a:solidFill>
              </a:rPr>
              <a:t>e empresarial;</a:t>
            </a:r>
            <a:endParaRPr lang="pt-BR" sz="2000" b="0" dirty="0" smtClean="0">
              <a:solidFill>
                <a:schemeClr val="bg1"/>
              </a:solidFill>
            </a:endParaRPr>
          </a:p>
          <a:p>
            <a:pPr>
              <a:buClr>
                <a:schemeClr val="tx1">
                  <a:lumMod val="75000"/>
                </a:schemeClr>
              </a:buClr>
              <a:buSzPct val="75000"/>
            </a:pP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Subsídio para promover a </a:t>
            </a:r>
            <a:r>
              <a:rPr lang="pt-BR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inovação</a:t>
            </a:r>
            <a:r>
              <a:rPr lang="pt-BR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Espaço Reservado para Conteúdo 1"/>
          <p:cNvSpPr txBox="1">
            <a:spLocks/>
          </p:cNvSpPr>
          <p:nvPr/>
        </p:nvSpPr>
        <p:spPr>
          <a:xfrm>
            <a:off x="7740352" y="156353"/>
            <a:ext cx="1357322" cy="28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None/>
              <a:tabLst/>
              <a:defRPr/>
            </a:pPr>
            <a:r>
              <a:rPr lang="pt-BR" sz="1200" b="1" noProof="0" dirty="0" smtClean="0">
                <a:solidFill>
                  <a:srgbClr val="68D9D0"/>
                </a:solidFill>
              </a:rPr>
              <a:t>06</a:t>
            </a:r>
            <a:r>
              <a:rPr lang="pt-BR" sz="1000" b="1" noProof="0" dirty="0" smtClean="0">
                <a:solidFill>
                  <a:srgbClr val="68D9D0"/>
                </a:solidFill>
              </a:rPr>
              <a:t> </a:t>
            </a:r>
            <a:r>
              <a:rPr lang="pt-BR" sz="800" dirty="0">
                <a:solidFill>
                  <a:schemeClr val="tx1">
                    <a:lumMod val="75000"/>
                  </a:schemeClr>
                </a:solidFill>
              </a:rPr>
              <a:t>|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pt-BR" sz="800" noProof="0" dirty="0" smtClean="0">
                <a:solidFill>
                  <a:schemeClr val="tx1">
                    <a:lumMod val="75000"/>
                  </a:schemeClr>
                </a:solidFill>
              </a:rPr>
              <a:t>34</a:t>
            </a:r>
            <a:endParaRPr kumimoji="0" lang="pt-BR" sz="8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§"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rgbClr val="68D9D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99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/>
          <a:srcRect l="20303" t="13775" r="20303" b="23008"/>
          <a:stretch/>
        </p:blipFill>
        <p:spPr>
          <a:xfrm>
            <a:off x="0" y="-27666"/>
            <a:ext cx="11943278" cy="688566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092280" y="6381328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/>
              <a:t>(Fonte: </a:t>
            </a:r>
            <a:r>
              <a:rPr lang="pt-BR" sz="1100" i="1" dirty="0"/>
              <a:t>www.faithpopcorn.com)</a:t>
            </a:r>
          </a:p>
        </p:txBody>
      </p:sp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39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5536" y="6264010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>
                <a:solidFill>
                  <a:schemeClr val="bg1"/>
                </a:solidFill>
              </a:rPr>
              <a:t>www.faithpopcorn.com)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/>
          <a:srcRect l="19545" t="13216" r="19243" b="22727"/>
          <a:stretch/>
        </p:blipFill>
        <p:spPr>
          <a:xfrm>
            <a:off x="-1" y="-76203"/>
            <a:ext cx="12276857" cy="6958912"/>
          </a:xfrm>
          <a:prstGeom prst="rect">
            <a:avLst/>
          </a:prstGeom>
        </p:spPr>
      </p:pic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7092280" y="6381328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/>
              <a:t>(Fonte: </a:t>
            </a:r>
            <a:r>
              <a:rPr lang="pt-BR" sz="1100" i="1" dirty="0"/>
              <a:t>www.faithpopcorn.com)</a:t>
            </a:r>
          </a:p>
        </p:txBody>
      </p:sp>
    </p:spTree>
    <p:extLst>
      <p:ext uri="{BB962C8B-B14F-4D97-AF65-F5344CB8AC3E}">
        <p14:creationId xmlns:p14="http://schemas.microsoft.com/office/powerpoint/2010/main" val="39956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5536" y="6264010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>
                <a:solidFill>
                  <a:schemeClr val="bg1"/>
                </a:solidFill>
              </a:rPr>
              <a:t>(Fonte: </a:t>
            </a:r>
            <a:r>
              <a:rPr lang="pt-BR" sz="1100" i="1" dirty="0">
                <a:solidFill>
                  <a:schemeClr val="bg1"/>
                </a:solidFill>
              </a:rPr>
              <a:t>www.faithpopcorn.com)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/>
          <a:srcRect l="20000" t="12657" r="19697" b="22727"/>
          <a:stretch/>
        </p:blipFill>
        <p:spPr>
          <a:xfrm>
            <a:off x="-184927" y="-141045"/>
            <a:ext cx="12106142" cy="7026429"/>
          </a:xfrm>
          <a:prstGeom prst="rect">
            <a:avLst/>
          </a:prstGeom>
        </p:spPr>
      </p:pic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42844" y="49754"/>
            <a:ext cx="6805420" cy="642942"/>
          </a:xfrm>
        </p:spPr>
        <p:txBody>
          <a:bodyPr>
            <a:normAutofit/>
          </a:bodyPr>
          <a:lstStyle/>
          <a:p>
            <a:r>
              <a:rPr lang="pt-BR" dirty="0"/>
              <a:t>PROSPECÇÃO &amp; </a:t>
            </a:r>
            <a:r>
              <a:rPr lang="pt-BR" dirty="0" smtClean="0"/>
              <a:t>DESIGN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092280" y="6381328"/>
            <a:ext cx="54726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/>
              <a:t>(Fonte: </a:t>
            </a:r>
            <a:r>
              <a:rPr lang="pt-BR" sz="1100" i="1" dirty="0"/>
              <a:t>www.faithpopcorn.com)</a:t>
            </a:r>
          </a:p>
        </p:txBody>
      </p:sp>
    </p:spTree>
    <p:extLst>
      <p:ext uri="{BB962C8B-B14F-4D97-AF65-F5344CB8AC3E}">
        <p14:creationId xmlns:p14="http://schemas.microsoft.com/office/powerpoint/2010/main" val="20383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8899</TotalTime>
  <Words>3980</Words>
  <Application>Microsoft Office PowerPoint</Application>
  <PresentationFormat>Apresentação na tela (4:3)</PresentationFormat>
  <Paragraphs>295</Paragraphs>
  <Slides>35</Slides>
  <Notes>35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Arial</vt:lpstr>
      <vt:lpstr>Calibri</vt:lpstr>
      <vt:lpstr>Roboto</vt:lpstr>
      <vt:lpstr>Times New Roman</vt:lpstr>
      <vt:lpstr>Wingdings</vt:lpstr>
      <vt:lpstr>Tema do Office</vt:lpstr>
      <vt:lpstr>Image</vt:lpstr>
      <vt:lpstr>Apresentação do PowerPoint</vt:lpstr>
      <vt:lpstr>Valkiria Pedri Fialkowski</vt:lpstr>
      <vt:lpstr>Apresentação do PowerPoint</vt:lpstr>
      <vt:lpstr>PROSPECÇÃO &amp; DESIGN</vt:lpstr>
      <vt:lpstr>PROSPECÇÃO &amp; DESIGN</vt:lpstr>
      <vt:lpstr>PROSPECÇÃO &amp; DESIGN</vt:lpstr>
      <vt:lpstr>PROSPECÇÃO &amp; DESIGN</vt:lpstr>
      <vt:lpstr>PROSPECÇÃO &amp; DESIGN</vt:lpstr>
      <vt:lpstr>PROSPECÇÃO &amp; DESIGN</vt:lpstr>
      <vt:lpstr>PROSPECÇÃO &amp; DESIGN</vt:lpstr>
      <vt:lpstr>PROSPECÇÃO &amp; DESIGN</vt:lpstr>
      <vt:lpstr>PROSPECÇÃO &amp; DESIGN</vt:lpstr>
      <vt:lpstr>PROSPECÇÃO &amp; DESIGN</vt:lpstr>
      <vt:lpstr>Apresentação do PowerPoint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B.I. &amp; DESIGN</vt:lpstr>
      <vt:lpstr>REFERÊNCIAS</vt:lpstr>
      <vt:lpstr>REFERÊNCIAS</vt:lpstr>
      <vt:lpstr>OBRIGADA!   Valkiria Pedri Fialkowski val.pedri@gmail.com valkiria@arbodesign.com.br    www.arbodesign.com.br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GAP67A-W7U64</dc:creator>
  <cp:lastModifiedBy>Valkiria</cp:lastModifiedBy>
  <cp:revision>581</cp:revision>
  <cp:lastPrinted>2019-02-17T11:26:16Z</cp:lastPrinted>
  <dcterms:created xsi:type="dcterms:W3CDTF">2017-10-12T17:53:15Z</dcterms:created>
  <dcterms:modified xsi:type="dcterms:W3CDTF">2019-06-09T23:58:04Z</dcterms:modified>
</cp:coreProperties>
</file>